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302" r:id="rId5"/>
    <p:sldId id="265" r:id="rId6"/>
    <p:sldId id="269" r:id="rId7"/>
    <p:sldId id="270" r:id="rId8"/>
    <p:sldId id="273" r:id="rId9"/>
    <p:sldId id="268" r:id="rId10"/>
    <p:sldId id="272" r:id="rId11"/>
    <p:sldId id="304" r:id="rId12"/>
    <p:sldId id="274" r:id="rId13"/>
    <p:sldId id="305" r:id="rId14"/>
    <p:sldId id="275" r:id="rId15"/>
    <p:sldId id="263" r:id="rId16"/>
    <p:sldId id="267" r:id="rId17"/>
    <p:sldId id="258" r:id="rId18"/>
    <p:sldId id="259" r:id="rId19"/>
    <p:sldId id="260" r:id="rId20"/>
    <p:sldId id="276" r:id="rId21"/>
    <p:sldId id="277" r:id="rId22"/>
    <p:sldId id="278" r:id="rId23"/>
    <p:sldId id="279" r:id="rId24"/>
    <p:sldId id="280" r:id="rId25"/>
    <p:sldId id="281" r:id="rId26"/>
    <p:sldId id="282" r:id="rId27"/>
    <p:sldId id="283" r:id="rId28"/>
    <p:sldId id="284" r:id="rId29"/>
    <p:sldId id="286" r:id="rId30"/>
    <p:sldId id="290" r:id="rId31"/>
    <p:sldId id="291" r:id="rId32"/>
    <p:sldId id="287" r:id="rId33"/>
    <p:sldId id="292" r:id="rId34"/>
    <p:sldId id="293" r:id="rId35"/>
    <p:sldId id="294" r:id="rId36"/>
    <p:sldId id="288" r:id="rId37"/>
    <p:sldId id="289" r:id="rId38"/>
    <p:sldId id="295" r:id="rId39"/>
    <p:sldId id="296" r:id="rId40"/>
    <p:sldId id="297" r:id="rId41"/>
    <p:sldId id="298" r:id="rId42"/>
    <p:sldId id="303" r:id="rId43"/>
    <p:sldId id="307" r:id="rId44"/>
    <p:sldId id="308" r:id="rId45"/>
    <p:sldId id="309" r:id="rId46"/>
    <p:sldId id="310" r:id="rId47"/>
    <p:sldId id="312" r:id="rId48"/>
    <p:sldId id="318" r:id="rId49"/>
    <p:sldId id="313" r:id="rId50"/>
    <p:sldId id="317" r:id="rId51"/>
    <p:sldId id="316" r:id="rId52"/>
    <p:sldId id="300" r:id="rId5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CC"/>
    <a:srgbClr val="FF99FF"/>
    <a:srgbClr val="FF0000"/>
    <a:srgbClr val="A50021"/>
    <a:srgbClr val="006600"/>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9" d="100"/>
          <a:sy n="39" d="100"/>
        </p:scale>
        <p:origin x="-1380"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C:\Users\new%20technol%20computer\Desktop\VIOLENCE%202009%20-%202010.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new%20technol%20computer\Desktop\VIOLENCE%202009%20-%202010.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new%20technol%20computer\Desktop\VIOLENCE%202009%20-%202010.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new%20technol%20computer\Desktop\VIOLENCE%202009%20-%202010.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new%20technol%20computer\Desktop\VIOLENCE%202009%20-%202010.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new%20technol%20computer\Desktop\VIOLENCE%202009%20-%202010.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new%20technol%20computer\Desktop\VIOLENCE%202009%20-%202010.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new%20technol%20computer\Desktop\VIOLENCE%202009%20-%202010.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new%20technol%20computer\Desktop\VIOLENCE%202009%20-%202010.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new%20technol%20computer\Desktop\VIOLENCE%202009%20-%202010.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new%20technol%20computer\Desktop\VIOLENCE%202009%20-%202010.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Feuil1!$B$1</c:f>
              <c:strCache>
                <c:ptCount val="1"/>
                <c:pt idx="0">
                  <c:v>2009</c:v>
                </c:pt>
              </c:strCache>
            </c:strRef>
          </c:tx>
          <c:spPr>
            <a:solidFill>
              <a:srgbClr val="0000FF"/>
            </a:solidFill>
          </c:spPr>
          <c:invertIfNegative val="0"/>
          <c:dLbls>
            <c:txPr>
              <a:bodyPr/>
              <a:lstStyle/>
              <a:p>
                <a:pPr>
                  <a:defRPr sz="2000"/>
                </a:pPr>
                <a:endParaRPr lang="fr-FR"/>
              </a:p>
            </c:txPr>
            <c:showLegendKey val="0"/>
            <c:showVal val="1"/>
            <c:showCatName val="0"/>
            <c:showSerName val="0"/>
            <c:showPercent val="0"/>
            <c:showBubbleSize val="0"/>
            <c:showLeaderLines val="0"/>
          </c:dLbls>
          <c:cat>
            <c:strRef>
              <c:f>Feuil1!$A$2:$A$8</c:f>
              <c:strCache>
                <c:ptCount val="7"/>
                <c:pt idx="0">
                  <c:v>≤ 14</c:v>
                </c:pt>
                <c:pt idx="1">
                  <c:v>15-24</c:v>
                </c:pt>
                <c:pt idx="2">
                  <c:v>25-34</c:v>
                </c:pt>
                <c:pt idx="3">
                  <c:v>35-44</c:v>
                </c:pt>
                <c:pt idx="4">
                  <c:v>45-54</c:v>
                </c:pt>
                <c:pt idx="5">
                  <c:v>55 et +</c:v>
                </c:pt>
                <c:pt idx="6">
                  <c:v>Indéterminé</c:v>
                </c:pt>
              </c:strCache>
            </c:strRef>
          </c:cat>
          <c:val>
            <c:numRef>
              <c:f>Feuil1!$B$2:$B$8</c:f>
              <c:numCache>
                <c:formatCode>0%</c:formatCode>
                <c:ptCount val="7"/>
                <c:pt idx="0">
                  <c:v>5.00000000000001E-2</c:v>
                </c:pt>
                <c:pt idx="1">
                  <c:v>0.14000000000000001</c:v>
                </c:pt>
                <c:pt idx="2">
                  <c:v>0.28000000000000008</c:v>
                </c:pt>
                <c:pt idx="3">
                  <c:v>0.23</c:v>
                </c:pt>
                <c:pt idx="4">
                  <c:v>0.13</c:v>
                </c:pt>
                <c:pt idx="5">
                  <c:v>0.14000000000000001</c:v>
                </c:pt>
                <c:pt idx="6">
                  <c:v>3.0000000000000065E-2</c:v>
                </c:pt>
              </c:numCache>
            </c:numRef>
          </c:val>
        </c:ser>
        <c:ser>
          <c:idx val="1"/>
          <c:order val="1"/>
          <c:tx>
            <c:strRef>
              <c:f>Feuil1!$C$1</c:f>
              <c:strCache>
                <c:ptCount val="1"/>
                <c:pt idx="0">
                  <c:v>2010</c:v>
                </c:pt>
              </c:strCache>
            </c:strRef>
          </c:tx>
          <c:spPr>
            <a:solidFill>
              <a:srgbClr val="FF0000"/>
            </a:solidFill>
          </c:spPr>
          <c:invertIfNegative val="0"/>
          <c:dLbls>
            <c:txPr>
              <a:bodyPr/>
              <a:lstStyle/>
              <a:p>
                <a:pPr>
                  <a:defRPr sz="1800"/>
                </a:pPr>
                <a:endParaRPr lang="fr-FR"/>
              </a:p>
            </c:txPr>
            <c:showLegendKey val="0"/>
            <c:showVal val="1"/>
            <c:showCatName val="0"/>
            <c:showSerName val="0"/>
            <c:showPercent val="0"/>
            <c:showBubbleSize val="0"/>
            <c:showLeaderLines val="0"/>
          </c:dLbls>
          <c:cat>
            <c:strRef>
              <c:f>Feuil1!$A$2:$A$8</c:f>
              <c:strCache>
                <c:ptCount val="7"/>
                <c:pt idx="0">
                  <c:v>≤ 14</c:v>
                </c:pt>
                <c:pt idx="1">
                  <c:v>15-24</c:v>
                </c:pt>
                <c:pt idx="2">
                  <c:v>25-34</c:v>
                </c:pt>
                <c:pt idx="3">
                  <c:v>35-44</c:v>
                </c:pt>
                <c:pt idx="4">
                  <c:v>45-54</c:v>
                </c:pt>
                <c:pt idx="5">
                  <c:v>55 et +</c:v>
                </c:pt>
                <c:pt idx="6">
                  <c:v>Indéterminé</c:v>
                </c:pt>
              </c:strCache>
            </c:strRef>
          </c:cat>
          <c:val>
            <c:numRef>
              <c:f>Feuil1!$C$2:$C$8</c:f>
              <c:numCache>
                <c:formatCode>0%</c:formatCode>
                <c:ptCount val="7"/>
                <c:pt idx="0">
                  <c:v>2.0000000000000046E-2</c:v>
                </c:pt>
                <c:pt idx="1">
                  <c:v>0.27</c:v>
                </c:pt>
                <c:pt idx="2">
                  <c:v>0.35000000000000031</c:v>
                </c:pt>
                <c:pt idx="3">
                  <c:v>0.19000000000000031</c:v>
                </c:pt>
                <c:pt idx="4">
                  <c:v>0.11000000000000014</c:v>
                </c:pt>
                <c:pt idx="5">
                  <c:v>5.00000000000001E-2</c:v>
                </c:pt>
                <c:pt idx="6">
                  <c:v>1.0000000000000024E-2</c:v>
                </c:pt>
              </c:numCache>
            </c:numRef>
          </c:val>
        </c:ser>
        <c:dLbls>
          <c:showLegendKey val="0"/>
          <c:showVal val="1"/>
          <c:showCatName val="0"/>
          <c:showSerName val="0"/>
          <c:showPercent val="0"/>
          <c:showBubbleSize val="0"/>
        </c:dLbls>
        <c:gapWidth val="150"/>
        <c:overlap val="-25"/>
        <c:axId val="98185984"/>
        <c:axId val="98187520"/>
      </c:barChart>
      <c:catAx>
        <c:axId val="98185984"/>
        <c:scaling>
          <c:orientation val="minMax"/>
        </c:scaling>
        <c:delete val="0"/>
        <c:axPos val="b"/>
        <c:majorTickMark val="none"/>
        <c:minorTickMark val="none"/>
        <c:tickLblPos val="nextTo"/>
        <c:txPr>
          <a:bodyPr/>
          <a:lstStyle/>
          <a:p>
            <a:pPr>
              <a:defRPr sz="1600" b="1"/>
            </a:pPr>
            <a:endParaRPr lang="fr-FR"/>
          </a:p>
        </c:txPr>
        <c:crossAx val="98187520"/>
        <c:crosses val="autoZero"/>
        <c:auto val="1"/>
        <c:lblAlgn val="ctr"/>
        <c:lblOffset val="100"/>
        <c:noMultiLvlLbl val="0"/>
      </c:catAx>
      <c:valAx>
        <c:axId val="98187520"/>
        <c:scaling>
          <c:orientation val="minMax"/>
        </c:scaling>
        <c:delete val="1"/>
        <c:axPos val="l"/>
        <c:numFmt formatCode="0%" sourceLinked="1"/>
        <c:majorTickMark val="none"/>
        <c:minorTickMark val="none"/>
        <c:tickLblPos val="nextTo"/>
        <c:crossAx val="98185984"/>
        <c:crosses val="autoZero"/>
        <c:crossBetween val="between"/>
      </c:valAx>
      <c:spPr>
        <a:noFill/>
        <a:ln w="12700">
          <a:noFill/>
        </a:ln>
      </c:spPr>
    </c:plotArea>
    <c:legend>
      <c:legendPos val="t"/>
      <c:layout>
        <c:manualLayout>
          <c:xMode val="edge"/>
          <c:yMode val="edge"/>
          <c:x val="0.39650188588899454"/>
          <c:y val="1.5023369027964389E-2"/>
          <c:w val="0.20699610754828673"/>
          <c:h val="6.949609412121005E-2"/>
        </c:manualLayout>
      </c:layout>
      <c:overlay val="0"/>
      <c:spPr>
        <a:ln w="12700">
          <a:solidFill>
            <a:srgbClr val="7030A0"/>
          </a:solidFill>
        </a:ln>
      </c:spPr>
      <c:txPr>
        <a:bodyPr/>
        <a:lstStyle/>
        <a:p>
          <a:pPr>
            <a:defRPr sz="1800"/>
          </a:pPr>
          <a:endParaRPr lang="fr-FR"/>
        </a:p>
      </c:txPr>
    </c:legend>
    <c:plotVisOnly val="1"/>
    <c:dispBlanksAs val="gap"/>
    <c:showDLblsOverMax val="0"/>
  </c:chart>
  <c:spPr>
    <a:ln w="25400">
      <a:solidFill>
        <a:srgbClr val="800080"/>
      </a:solidFill>
    </a:ln>
    <a:effectLst>
      <a:innerShdw blurRad="63500" dist="50800" dir="2700000">
        <a:prstClr val="black">
          <a:alpha val="50000"/>
        </a:prstClr>
      </a:innerShdw>
    </a:effectLst>
  </c:sp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fr-FR"/>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Feuil1!$B$123</c:f>
              <c:strCache>
                <c:ptCount val="1"/>
                <c:pt idx="0">
                  <c:v>2009</c:v>
                </c:pt>
              </c:strCache>
            </c:strRef>
          </c:tx>
          <c:invertIfNegative val="0"/>
          <c:dLbls>
            <c:dLbl>
              <c:idx val="0"/>
              <c:layout>
                <c:manualLayout>
                  <c:x val="0"/>
                  <c:y val="-2.003115870395249E-2"/>
                </c:manualLayout>
              </c:layout>
              <c:showLegendKey val="0"/>
              <c:showVal val="1"/>
              <c:showCatName val="0"/>
              <c:showSerName val="0"/>
              <c:showPercent val="0"/>
              <c:showBubbleSize val="0"/>
            </c:dLbl>
            <c:dLbl>
              <c:idx val="1"/>
              <c:layout>
                <c:manualLayout>
                  <c:x val="1.6015903918700749E-2"/>
                  <c:y val="-3.0046738055928779E-2"/>
                </c:manualLayout>
              </c:layout>
              <c:showLegendKey val="0"/>
              <c:showVal val="1"/>
              <c:showCatName val="0"/>
              <c:showSerName val="0"/>
              <c:showPercent val="0"/>
              <c:showBubbleSize val="0"/>
            </c:dLbl>
            <c:dLbl>
              <c:idx val="2"/>
              <c:layout>
                <c:manualLayout>
                  <c:x val="1.6015903918700749E-2"/>
                  <c:y val="-2.7542843217934692E-2"/>
                </c:manualLayout>
              </c:layout>
              <c:showLegendKey val="0"/>
              <c:showVal val="1"/>
              <c:showCatName val="0"/>
              <c:showSerName val="0"/>
              <c:showPercent val="0"/>
              <c:showBubbleSize val="0"/>
            </c:dLbl>
            <c:dLbl>
              <c:idx val="3"/>
              <c:layout>
                <c:manualLayout>
                  <c:x val="1.6015903918700749E-2"/>
                  <c:y val="-2.5038948379941615E-3"/>
                </c:manualLayout>
              </c:layout>
              <c:showLegendKey val="0"/>
              <c:showVal val="1"/>
              <c:showCatName val="0"/>
              <c:showSerName val="0"/>
              <c:showPercent val="0"/>
              <c:showBubbleSize val="0"/>
            </c:dLbl>
            <c:txPr>
              <a:bodyPr/>
              <a:lstStyle/>
              <a:p>
                <a:pPr>
                  <a:defRPr sz="2000"/>
                </a:pPr>
                <a:endParaRPr lang="fr-FR"/>
              </a:p>
            </c:txPr>
            <c:showLegendKey val="0"/>
            <c:showVal val="1"/>
            <c:showCatName val="0"/>
            <c:showSerName val="0"/>
            <c:showPercent val="0"/>
            <c:showBubbleSize val="0"/>
            <c:showLeaderLines val="0"/>
          </c:dLbls>
          <c:cat>
            <c:strRef>
              <c:f>Feuil1!$A$124:$A$127</c:f>
              <c:strCache>
                <c:ptCount val="4"/>
                <c:pt idx="0">
                  <c:v>domicile</c:v>
                </c:pt>
                <c:pt idx="1">
                  <c:v>lieux publics</c:v>
                </c:pt>
                <c:pt idx="2">
                  <c:v>lieux de travail</c:v>
                </c:pt>
                <c:pt idx="3">
                  <c:v>milieu scolaire</c:v>
                </c:pt>
              </c:strCache>
            </c:strRef>
          </c:cat>
          <c:val>
            <c:numRef>
              <c:f>Feuil1!$B$124:$B$127</c:f>
              <c:numCache>
                <c:formatCode>0%</c:formatCode>
                <c:ptCount val="4"/>
                <c:pt idx="0">
                  <c:v>0.63000000000000123</c:v>
                </c:pt>
                <c:pt idx="1">
                  <c:v>0.35000000000000031</c:v>
                </c:pt>
                <c:pt idx="2">
                  <c:v>2.0000000000000011E-2</c:v>
                </c:pt>
                <c:pt idx="3">
                  <c:v>0</c:v>
                </c:pt>
              </c:numCache>
            </c:numRef>
          </c:val>
        </c:ser>
        <c:ser>
          <c:idx val="1"/>
          <c:order val="1"/>
          <c:tx>
            <c:strRef>
              <c:f>Feuil1!$C$123</c:f>
              <c:strCache>
                <c:ptCount val="1"/>
                <c:pt idx="0">
                  <c:v>2010</c:v>
                </c:pt>
              </c:strCache>
            </c:strRef>
          </c:tx>
          <c:invertIfNegative val="0"/>
          <c:dLbls>
            <c:dLbl>
              <c:idx val="0"/>
              <c:layout>
                <c:manualLayout>
                  <c:x val="1.7617494310570823E-2"/>
                  <c:y val="-4.0062317407904974E-2"/>
                </c:manualLayout>
              </c:layout>
              <c:showLegendKey val="0"/>
              <c:showVal val="1"/>
              <c:showCatName val="0"/>
              <c:showSerName val="0"/>
              <c:showPercent val="0"/>
              <c:showBubbleSize val="0"/>
            </c:dLbl>
            <c:dLbl>
              <c:idx val="1"/>
              <c:layout>
                <c:manualLayout>
                  <c:x val="2.7227036661791281E-2"/>
                  <c:y val="-1.7527263865958424E-2"/>
                </c:manualLayout>
              </c:layout>
              <c:showLegendKey val="0"/>
              <c:showVal val="1"/>
              <c:showCatName val="0"/>
              <c:showSerName val="0"/>
              <c:showPercent val="0"/>
              <c:showBubbleSize val="0"/>
            </c:dLbl>
            <c:dLbl>
              <c:idx val="2"/>
              <c:layout>
                <c:manualLayout>
                  <c:x val="8.007951959350371E-3"/>
                  <c:y val="-1.5023369027964365E-2"/>
                </c:manualLayout>
              </c:layout>
              <c:showLegendKey val="0"/>
              <c:showVal val="1"/>
              <c:showCatName val="0"/>
              <c:showSerName val="0"/>
              <c:showPercent val="0"/>
              <c:showBubbleSize val="0"/>
            </c:dLbl>
            <c:dLbl>
              <c:idx val="3"/>
              <c:layout>
                <c:manualLayout>
                  <c:x val="1.6015903918700631E-2"/>
                  <c:y val="-1.0015579351976243E-2"/>
                </c:manualLayout>
              </c:layout>
              <c:showLegendKey val="0"/>
              <c:showVal val="1"/>
              <c:showCatName val="0"/>
              <c:showSerName val="0"/>
              <c:showPercent val="0"/>
              <c:showBubbleSize val="0"/>
            </c:dLbl>
            <c:txPr>
              <a:bodyPr/>
              <a:lstStyle/>
              <a:p>
                <a:pPr>
                  <a:defRPr sz="2000"/>
                </a:pPr>
                <a:endParaRPr lang="fr-FR"/>
              </a:p>
            </c:txPr>
            <c:showLegendKey val="0"/>
            <c:showVal val="1"/>
            <c:showCatName val="0"/>
            <c:showSerName val="0"/>
            <c:showPercent val="0"/>
            <c:showBubbleSize val="0"/>
            <c:showLeaderLines val="0"/>
          </c:dLbls>
          <c:cat>
            <c:strRef>
              <c:f>Feuil1!$A$124:$A$127</c:f>
              <c:strCache>
                <c:ptCount val="4"/>
                <c:pt idx="0">
                  <c:v>domicile</c:v>
                </c:pt>
                <c:pt idx="1">
                  <c:v>lieux publics</c:v>
                </c:pt>
                <c:pt idx="2">
                  <c:v>lieux de travail</c:v>
                </c:pt>
                <c:pt idx="3">
                  <c:v>milieu scolaire</c:v>
                </c:pt>
              </c:strCache>
            </c:strRef>
          </c:cat>
          <c:val>
            <c:numRef>
              <c:f>Feuil1!$C$124:$C$127</c:f>
              <c:numCache>
                <c:formatCode>0%</c:formatCode>
                <c:ptCount val="4"/>
                <c:pt idx="0">
                  <c:v>0.72000000000000064</c:v>
                </c:pt>
                <c:pt idx="1">
                  <c:v>0.25</c:v>
                </c:pt>
                <c:pt idx="2">
                  <c:v>2.0000000000000011E-2</c:v>
                </c:pt>
                <c:pt idx="3">
                  <c:v>1.0000000000000005E-2</c:v>
                </c:pt>
              </c:numCache>
            </c:numRef>
          </c:val>
        </c:ser>
        <c:dLbls>
          <c:showLegendKey val="0"/>
          <c:showVal val="1"/>
          <c:showCatName val="0"/>
          <c:showSerName val="0"/>
          <c:showPercent val="0"/>
          <c:showBubbleSize val="0"/>
        </c:dLbls>
        <c:gapWidth val="150"/>
        <c:shape val="box"/>
        <c:axId val="24295680"/>
        <c:axId val="24317952"/>
        <c:axId val="0"/>
      </c:bar3DChart>
      <c:catAx>
        <c:axId val="24295680"/>
        <c:scaling>
          <c:orientation val="minMax"/>
        </c:scaling>
        <c:delete val="0"/>
        <c:axPos val="b"/>
        <c:majorTickMark val="none"/>
        <c:minorTickMark val="none"/>
        <c:tickLblPos val="nextTo"/>
        <c:txPr>
          <a:bodyPr/>
          <a:lstStyle/>
          <a:p>
            <a:pPr>
              <a:defRPr sz="2000"/>
            </a:pPr>
            <a:endParaRPr lang="fr-FR"/>
          </a:p>
        </c:txPr>
        <c:crossAx val="24317952"/>
        <c:crosses val="autoZero"/>
        <c:auto val="1"/>
        <c:lblAlgn val="ctr"/>
        <c:lblOffset val="100"/>
        <c:noMultiLvlLbl val="0"/>
      </c:catAx>
      <c:valAx>
        <c:axId val="24317952"/>
        <c:scaling>
          <c:orientation val="minMax"/>
        </c:scaling>
        <c:delete val="1"/>
        <c:axPos val="l"/>
        <c:numFmt formatCode="0%" sourceLinked="1"/>
        <c:majorTickMark val="out"/>
        <c:minorTickMark val="none"/>
        <c:tickLblPos val="nextTo"/>
        <c:crossAx val="24295680"/>
        <c:crosses val="autoZero"/>
        <c:crossBetween val="between"/>
      </c:valAx>
    </c:plotArea>
    <c:legend>
      <c:legendPos val="t"/>
      <c:layout/>
      <c:overlay val="0"/>
      <c:spPr>
        <a:ln>
          <a:solidFill>
            <a:prstClr val="black"/>
          </a:solidFill>
        </a:ln>
      </c:spPr>
      <c:txPr>
        <a:bodyPr/>
        <a:lstStyle/>
        <a:p>
          <a:pPr>
            <a:defRPr sz="1800"/>
          </a:pPr>
          <a:endParaRPr lang="fr-FR"/>
        </a:p>
      </c:txPr>
    </c:legend>
    <c:plotVisOnly val="1"/>
    <c:dispBlanksAs val="gap"/>
    <c:showDLblsOverMax val="0"/>
  </c:chart>
  <c:spPr>
    <a:ln w="25400">
      <a:solidFill>
        <a:prstClr val="black"/>
      </a:solidFill>
    </a:ln>
  </c:sp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fr-FR"/>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Feuil1!$B$140</c:f>
              <c:strCache>
                <c:ptCount val="1"/>
                <c:pt idx="0">
                  <c:v>2009</c:v>
                </c:pt>
              </c:strCache>
            </c:strRef>
          </c:tx>
          <c:invertIfNegative val="0"/>
          <c:dLbls>
            <c:dLbl>
              <c:idx val="0"/>
              <c:layout>
                <c:manualLayout>
                  <c:x val="9.2752973998736568E-3"/>
                  <c:y val="-1.7047064855932166E-2"/>
                </c:manualLayout>
              </c:layout>
              <c:showLegendKey val="0"/>
              <c:showVal val="1"/>
              <c:showCatName val="0"/>
              <c:showSerName val="0"/>
              <c:showPercent val="0"/>
              <c:showBubbleSize val="0"/>
            </c:dLbl>
            <c:dLbl>
              <c:idx val="1"/>
              <c:layout>
                <c:manualLayout>
                  <c:x val="1.236706319983154E-2"/>
                  <c:y val="-1.4611769876513197E-2"/>
                </c:manualLayout>
              </c:layout>
              <c:showLegendKey val="0"/>
              <c:showVal val="1"/>
              <c:showCatName val="0"/>
              <c:showSerName val="0"/>
              <c:showPercent val="0"/>
              <c:showBubbleSize val="0"/>
            </c:dLbl>
            <c:dLbl>
              <c:idx val="2"/>
              <c:layout>
                <c:manualLayout>
                  <c:x val="1.391294609981048E-2"/>
                  <c:y val="-1.4611769876513287E-2"/>
                </c:manualLayout>
              </c:layout>
              <c:showLegendKey val="0"/>
              <c:showVal val="1"/>
              <c:showCatName val="0"/>
              <c:showSerName val="0"/>
              <c:showPercent val="0"/>
              <c:showBubbleSize val="0"/>
            </c:dLbl>
            <c:dLbl>
              <c:idx val="3"/>
              <c:layout>
                <c:manualLayout>
                  <c:x val="6.183531599915768E-3"/>
                  <c:y val="-1.9482359835351092E-2"/>
                </c:manualLayout>
              </c:layout>
              <c:showLegendKey val="0"/>
              <c:showVal val="1"/>
              <c:showCatName val="0"/>
              <c:showSerName val="0"/>
              <c:showPercent val="0"/>
              <c:showBubbleSize val="0"/>
            </c:dLbl>
            <c:txPr>
              <a:bodyPr/>
              <a:lstStyle/>
              <a:p>
                <a:pPr>
                  <a:defRPr sz="2000"/>
                </a:pPr>
                <a:endParaRPr lang="fr-FR"/>
              </a:p>
            </c:txPr>
            <c:showLegendKey val="0"/>
            <c:showVal val="1"/>
            <c:showCatName val="0"/>
            <c:showSerName val="0"/>
            <c:showPercent val="0"/>
            <c:showBubbleSize val="0"/>
            <c:showLeaderLines val="0"/>
          </c:dLbls>
          <c:cat>
            <c:strRef>
              <c:f>Feuil1!$A$141:$A$144</c:f>
              <c:strCache>
                <c:ptCount val="4"/>
                <c:pt idx="0">
                  <c:v>physique</c:v>
                </c:pt>
                <c:pt idx="1">
                  <c:v>physique et psychologique</c:v>
                </c:pt>
                <c:pt idx="2">
                  <c:v>psychologique</c:v>
                </c:pt>
                <c:pt idx="3">
                  <c:v>sexuelle</c:v>
                </c:pt>
              </c:strCache>
            </c:strRef>
          </c:cat>
          <c:val>
            <c:numRef>
              <c:f>Feuil1!$B$141:$B$144</c:f>
              <c:numCache>
                <c:formatCode>0%</c:formatCode>
                <c:ptCount val="4"/>
                <c:pt idx="0">
                  <c:v>0.91</c:v>
                </c:pt>
                <c:pt idx="1">
                  <c:v>6.0000000000000032E-2</c:v>
                </c:pt>
                <c:pt idx="2">
                  <c:v>2.0000000000000011E-2</c:v>
                </c:pt>
                <c:pt idx="3">
                  <c:v>1.0000000000000005E-2</c:v>
                </c:pt>
              </c:numCache>
            </c:numRef>
          </c:val>
        </c:ser>
        <c:ser>
          <c:idx val="1"/>
          <c:order val="1"/>
          <c:tx>
            <c:strRef>
              <c:f>Feuil1!$C$140</c:f>
              <c:strCache>
                <c:ptCount val="1"/>
                <c:pt idx="0">
                  <c:v>2010</c:v>
                </c:pt>
              </c:strCache>
            </c:strRef>
          </c:tx>
          <c:invertIfNegative val="0"/>
          <c:dLbls>
            <c:dLbl>
              <c:idx val="0"/>
              <c:layout>
                <c:manualLayout>
                  <c:x val="1.7004711899768397E-2"/>
                  <c:y val="-1.7047064855932166E-2"/>
                </c:manualLayout>
              </c:layout>
              <c:showLegendKey val="0"/>
              <c:showVal val="1"/>
              <c:showCatName val="0"/>
              <c:showSerName val="0"/>
              <c:showPercent val="0"/>
              <c:showBubbleSize val="0"/>
            </c:dLbl>
            <c:dLbl>
              <c:idx val="1"/>
              <c:layout>
                <c:manualLayout>
                  <c:x val="2.7825892199621068E-2"/>
                  <c:y val="-1.4611769876513287E-2"/>
                </c:manualLayout>
              </c:layout>
              <c:showLegendKey val="0"/>
              <c:showVal val="1"/>
              <c:showCatName val="0"/>
              <c:showSerName val="0"/>
              <c:showPercent val="0"/>
              <c:showBubbleSize val="0"/>
            </c:dLbl>
            <c:dLbl>
              <c:idx val="2"/>
              <c:layout>
                <c:manualLayout>
                  <c:x val="1.391294609981048E-2"/>
                  <c:y val="-9.741179917675518E-3"/>
                </c:manualLayout>
              </c:layout>
              <c:showLegendKey val="0"/>
              <c:showVal val="1"/>
              <c:showCatName val="0"/>
              <c:showSerName val="0"/>
              <c:showPercent val="0"/>
              <c:showBubbleSize val="0"/>
            </c:dLbl>
            <c:dLbl>
              <c:idx val="3"/>
              <c:layout>
                <c:manualLayout>
                  <c:x val="6.1835315999158808E-3"/>
                  <c:y val="-1.2176474897094404E-2"/>
                </c:manualLayout>
              </c:layout>
              <c:showLegendKey val="0"/>
              <c:showVal val="1"/>
              <c:showCatName val="0"/>
              <c:showSerName val="0"/>
              <c:showPercent val="0"/>
              <c:showBubbleSize val="0"/>
            </c:dLbl>
            <c:txPr>
              <a:bodyPr/>
              <a:lstStyle/>
              <a:p>
                <a:pPr>
                  <a:defRPr sz="2000"/>
                </a:pPr>
                <a:endParaRPr lang="fr-FR"/>
              </a:p>
            </c:txPr>
            <c:showLegendKey val="0"/>
            <c:showVal val="1"/>
            <c:showCatName val="0"/>
            <c:showSerName val="0"/>
            <c:showPercent val="0"/>
            <c:showBubbleSize val="0"/>
            <c:showLeaderLines val="0"/>
          </c:dLbls>
          <c:cat>
            <c:strRef>
              <c:f>Feuil1!$A$141:$A$144</c:f>
              <c:strCache>
                <c:ptCount val="4"/>
                <c:pt idx="0">
                  <c:v>physique</c:v>
                </c:pt>
                <c:pt idx="1">
                  <c:v>physique et psychologique</c:v>
                </c:pt>
                <c:pt idx="2">
                  <c:v>psychologique</c:v>
                </c:pt>
                <c:pt idx="3">
                  <c:v>sexuelle</c:v>
                </c:pt>
              </c:strCache>
            </c:strRef>
          </c:cat>
          <c:val>
            <c:numRef>
              <c:f>Feuil1!$C$141:$C$144</c:f>
              <c:numCache>
                <c:formatCode>0%</c:formatCode>
                <c:ptCount val="4"/>
                <c:pt idx="0">
                  <c:v>0.78</c:v>
                </c:pt>
                <c:pt idx="1">
                  <c:v>0.17</c:v>
                </c:pt>
                <c:pt idx="2">
                  <c:v>3.0000000000000002E-2</c:v>
                </c:pt>
                <c:pt idx="3">
                  <c:v>2.0000000000000011E-2</c:v>
                </c:pt>
              </c:numCache>
            </c:numRef>
          </c:val>
        </c:ser>
        <c:dLbls>
          <c:showLegendKey val="0"/>
          <c:showVal val="1"/>
          <c:showCatName val="0"/>
          <c:showSerName val="0"/>
          <c:showPercent val="0"/>
          <c:showBubbleSize val="0"/>
        </c:dLbls>
        <c:gapWidth val="150"/>
        <c:shape val="cylinder"/>
        <c:axId val="24344832"/>
        <c:axId val="24363008"/>
        <c:axId val="0"/>
      </c:bar3DChart>
      <c:catAx>
        <c:axId val="24344832"/>
        <c:scaling>
          <c:orientation val="minMax"/>
        </c:scaling>
        <c:delete val="0"/>
        <c:axPos val="b"/>
        <c:majorTickMark val="none"/>
        <c:minorTickMark val="none"/>
        <c:tickLblPos val="nextTo"/>
        <c:txPr>
          <a:bodyPr/>
          <a:lstStyle/>
          <a:p>
            <a:pPr>
              <a:defRPr sz="2000"/>
            </a:pPr>
            <a:endParaRPr lang="fr-FR"/>
          </a:p>
        </c:txPr>
        <c:crossAx val="24363008"/>
        <c:crosses val="autoZero"/>
        <c:auto val="1"/>
        <c:lblAlgn val="ctr"/>
        <c:lblOffset val="100"/>
        <c:noMultiLvlLbl val="0"/>
      </c:catAx>
      <c:valAx>
        <c:axId val="24363008"/>
        <c:scaling>
          <c:orientation val="minMax"/>
        </c:scaling>
        <c:delete val="1"/>
        <c:axPos val="l"/>
        <c:numFmt formatCode="0%" sourceLinked="1"/>
        <c:majorTickMark val="out"/>
        <c:minorTickMark val="none"/>
        <c:tickLblPos val="nextTo"/>
        <c:crossAx val="24344832"/>
        <c:crosses val="autoZero"/>
        <c:crossBetween val="between"/>
      </c:valAx>
    </c:plotArea>
    <c:legend>
      <c:legendPos val="t"/>
      <c:layout/>
      <c:overlay val="0"/>
      <c:txPr>
        <a:bodyPr/>
        <a:lstStyle/>
        <a:p>
          <a:pPr>
            <a:defRPr sz="1800"/>
          </a:pPr>
          <a:endParaRPr lang="fr-FR"/>
        </a:p>
      </c:txPr>
    </c:legend>
    <c:plotVisOnly val="1"/>
    <c:dispBlanksAs val="gap"/>
    <c:showDLblsOverMax val="0"/>
  </c:chart>
  <c:spPr>
    <a:ln w="25400">
      <a:solidFill>
        <a:srgbClr val="FF0000"/>
      </a:solid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42"/>
    </mc:Choice>
    <mc:Fallback>
      <c:style val="42"/>
    </mc:Fallback>
  </mc:AlternateContent>
  <c:chart>
    <c:autoTitleDeleted val="1"/>
    <c:plotArea>
      <c:layout/>
      <c:barChart>
        <c:barDir val="col"/>
        <c:grouping val="clustered"/>
        <c:varyColors val="0"/>
        <c:ser>
          <c:idx val="0"/>
          <c:order val="0"/>
          <c:tx>
            <c:strRef>
              <c:f>Feuil1!$B$13</c:f>
              <c:strCache>
                <c:ptCount val="1"/>
                <c:pt idx="0">
                  <c:v>2009</c:v>
                </c:pt>
              </c:strCache>
            </c:strRef>
          </c:tx>
          <c:invertIfNegative val="0"/>
          <c:cat>
            <c:strRef>
              <c:f>Feuil1!$A$14:$A$18</c:f>
              <c:strCache>
                <c:ptCount val="5"/>
                <c:pt idx="0">
                  <c:v>célibataires</c:v>
                </c:pt>
                <c:pt idx="1">
                  <c:v>mariées</c:v>
                </c:pt>
                <c:pt idx="2">
                  <c:v>divorcées</c:v>
                </c:pt>
                <c:pt idx="3">
                  <c:v>veuves</c:v>
                </c:pt>
                <c:pt idx="4">
                  <c:v>fiancées</c:v>
                </c:pt>
              </c:strCache>
            </c:strRef>
          </c:cat>
          <c:val>
            <c:numRef>
              <c:f>Feuil1!$B$14:$B$18</c:f>
              <c:numCache>
                <c:formatCode>0%</c:formatCode>
                <c:ptCount val="5"/>
                <c:pt idx="0">
                  <c:v>0.19</c:v>
                </c:pt>
                <c:pt idx="1">
                  <c:v>0.54</c:v>
                </c:pt>
                <c:pt idx="2">
                  <c:v>0.19</c:v>
                </c:pt>
                <c:pt idx="3">
                  <c:v>8.0000000000000043E-2</c:v>
                </c:pt>
                <c:pt idx="4">
                  <c:v>0</c:v>
                </c:pt>
              </c:numCache>
            </c:numRef>
          </c:val>
        </c:ser>
        <c:ser>
          <c:idx val="1"/>
          <c:order val="1"/>
          <c:tx>
            <c:strRef>
              <c:f>Feuil1!$C$13</c:f>
              <c:strCache>
                <c:ptCount val="1"/>
                <c:pt idx="0">
                  <c:v>2010</c:v>
                </c:pt>
              </c:strCache>
            </c:strRef>
          </c:tx>
          <c:invertIfNegative val="0"/>
          <c:cat>
            <c:strRef>
              <c:f>Feuil1!$A$14:$A$18</c:f>
              <c:strCache>
                <c:ptCount val="5"/>
                <c:pt idx="0">
                  <c:v>célibataires</c:v>
                </c:pt>
                <c:pt idx="1">
                  <c:v>mariées</c:v>
                </c:pt>
                <c:pt idx="2">
                  <c:v>divorcées</c:v>
                </c:pt>
                <c:pt idx="3">
                  <c:v>veuves</c:v>
                </c:pt>
                <c:pt idx="4">
                  <c:v>fiancées</c:v>
                </c:pt>
              </c:strCache>
            </c:strRef>
          </c:cat>
          <c:val>
            <c:numRef>
              <c:f>Feuil1!$C$14:$C$18</c:f>
              <c:numCache>
                <c:formatCode>0%</c:formatCode>
                <c:ptCount val="5"/>
                <c:pt idx="0">
                  <c:v>0.25</c:v>
                </c:pt>
                <c:pt idx="1">
                  <c:v>0.62000000000000111</c:v>
                </c:pt>
                <c:pt idx="2">
                  <c:v>9.0000000000000024E-2</c:v>
                </c:pt>
                <c:pt idx="3">
                  <c:v>3.0000000000000002E-2</c:v>
                </c:pt>
                <c:pt idx="4">
                  <c:v>1.0000000000000005E-2</c:v>
                </c:pt>
              </c:numCache>
            </c:numRef>
          </c:val>
        </c:ser>
        <c:dLbls>
          <c:showLegendKey val="0"/>
          <c:showVal val="1"/>
          <c:showCatName val="0"/>
          <c:showSerName val="0"/>
          <c:showPercent val="0"/>
          <c:showBubbleSize val="0"/>
        </c:dLbls>
        <c:gapWidth val="150"/>
        <c:overlap val="-25"/>
        <c:axId val="23550976"/>
        <c:axId val="23560960"/>
      </c:barChart>
      <c:catAx>
        <c:axId val="23550976"/>
        <c:scaling>
          <c:orientation val="minMax"/>
        </c:scaling>
        <c:delete val="0"/>
        <c:axPos val="b"/>
        <c:majorTickMark val="none"/>
        <c:minorTickMark val="none"/>
        <c:tickLblPos val="nextTo"/>
        <c:crossAx val="23560960"/>
        <c:crosses val="autoZero"/>
        <c:auto val="1"/>
        <c:lblAlgn val="ctr"/>
        <c:lblOffset val="100"/>
        <c:noMultiLvlLbl val="0"/>
      </c:catAx>
      <c:valAx>
        <c:axId val="23560960"/>
        <c:scaling>
          <c:orientation val="minMax"/>
        </c:scaling>
        <c:delete val="1"/>
        <c:axPos val="l"/>
        <c:numFmt formatCode="0%" sourceLinked="1"/>
        <c:majorTickMark val="out"/>
        <c:minorTickMark val="none"/>
        <c:tickLblPos val="nextTo"/>
        <c:crossAx val="23550976"/>
        <c:crosses val="autoZero"/>
        <c:crossBetween val="between"/>
      </c:valAx>
    </c:plotArea>
    <c:legend>
      <c:legendPos val="t"/>
      <c:layout/>
      <c:overlay val="0"/>
    </c:legend>
    <c:plotVisOnly val="1"/>
    <c:dispBlanksAs val="gap"/>
    <c:showDLblsOverMax val="0"/>
  </c:chart>
  <c:txPr>
    <a:bodyPr/>
    <a:lstStyle/>
    <a:p>
      <a:pPr>
        <a:defRPr sz="1800"/>
      </a:pPr>
      <a:endParaRPr lang="fr-FR"/>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fr-FR"/>
  <c:roundedCorners val="1"/>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barChart>
        <c:barDir val="col"/>
        <c:grouping val="clustered"/>
        <c:varyColors val="0"/>
        <c:ser>
          <c:idx val="0"/>
          <c:order val="0"/>
          <c:tx>
            <c:strRef>
              <c:f>Feuil1!$B$27</c:f>
              <c:strCache>
                <c:ptCount val="1"/>
                <c:pt idx="0">
                  <c:v>2009</c:v>
                </c:pt>
              </c:strCache>
            </c:strRef>
          </c:tx>
          <c:invertIfNegative val="0"/>
          <c:cat>
            <c:strRef>
              <c:f>Feuil1!$A$28:$A$33</c:f>
              <c:strCache>
                <c:ptCount val="6"/>
                <c:pt idx="0">
                  <c:v>Sans instruction</c:v>
                </c:pt>
                <c:pt idx="1">
                  <c:v>Sait lire et écrire</c:v>
                </c:pt>
                <c:pt idx="2">
                  <c:v>Primaire</c:v>
                </c:pt>
                <c:pt idx="3">
                  <c:v>Moyen</c:v>
                </c:pt>
                <c:pt idx="4">
                  <c:v>Secondaire</c:v>
                </c:pt>
                <c:pt idx="5">
                  <c:v>Universitaire</c:v>
                </c:pt>
              </c:strCache>
            </c:strRef>
          </c:cat>
          <c:val>
            <c:numRef>
              <c:f>Feuil1!$B$28:$B$33</c:f>
              <c:numCache>
                <c:formatCode>General</c:formatCode>
                <c:ptCount val="6"/>
                <c:pt idx="0">
                  <c:v>10</c:v>
                </c:pt>
                <c:pt idx="1">
                  <c:v>3</c:v>
                </c:pt>
                <c:pt idx="2">
                  <c:v>25</c:v>
                </c:pt>
                <c:pt idx="3">
                  <c:v>36</c:v>
                </c:pt>
                <c:pt idx="4">
                  <c:v>14</c:v>
                </c:pt>
                <c:pt idx="5">
                  <c:v>12</c:v>
                </c:pt>
              </c:numCache>
            </c:numRef>
          </c:val>
        </c:ser>
        <c:ser>
          <c:idx val="1"/>
          <c:order val="1"/>
          <c:tx>
            <c:strRef>
              <c:f>Feuil1!$C$27</c:f>
              <c:strCache>
                <c:ptCount val="1"/>
                <c:pt idx="0">
                  <c:v>2010</c:v>
                </c:pt>
              </c:strCache>
            </c:strRef>
          </c:tx>
          <c:invertIfNegative val="0"/>
          <c:cat>
            <c:strRef>
              <c:f>Feuil1!$A$28:$A$33</c:f>
              <c:strCache>
                <c:ptCount val="6"/>
                <c:pt idx="0">
                  <c:v>Sans instruction</c:v>
                </c:pt>
                <c:pt idx="1">
                  <c:v>Sait lire et écrire</c:v>
                </c:pt>
                <c:pt idx="2">
                  <c:v>Primaire</c:v>
                </c:pt>
                <c:pt idx="3">
                  <c:v>Moyen</c:v>
                </c:pt>
                <c:pt idx="4">
                  <c:v>Secondaire</c:v>
                </c:pt>
                <c:pt idx="5">
                  <c:v>Universitaire</c:v>
                </c:pt>
              </c:strCache>
            </c:strRef>
          </c:cat>
          <c:val>
            <c:numRef>
              <c:f>Feuil1!$C$28:$C$33</c:f>
              <c:numCache>
                <c:formatCode>General</c:formatCode>
                <c:ptCount val="6"/>
                <c:pt idx="0">
                  <c:v>12</c:v>
                </c:pt>
                <c:pt idx="1">
                  <c:v>3</c:v>
                </c:pt>
                <c:pt idx="2">
                  <c:v>23</c:v>
                </c:pt>
                <c:pt idx="3">
                  <c:v>31</c:v>
                </c:pt>
                <c:pt idx="4">
                  <c:v>19</c:v>
                </c:pt>
                <c:pt idx="5">
                  <c:v>12</c:v>
                </c:pt>
              </c:numCache>
            </c:numRef>
          </c:val>
        </c:ser>
        <c:dLbls>
          <c:showLegendKey val="0"/>
          <c:showVal val="1"/>
          <c:showCatName val="0"/>
          <c:showSerName val="0"/>
          <c:showPercent val="0"/>
          <c:showBubbleSize val="0"/>
        </c:dLbls>
        <c:gapWidth val="150"/>
        <c:overlap val="-25"/>
        <c:axId val="23870848"/>
        <c:axId val="23872640"/>
      </c:barChart>
      <c:catAx>
        <c:axId val="23870848"/>
        <c:scaling>
          <c:orientation val="minMax"/>
        </c:scaling>
        <c:delete val="0"/>
        <c:axPos val="b"/>
        <c:majorTickMark val="none"/>
        <c:minorTickMark val="none"/>
        <c:tickLblPos val="nextTo"/>
        <c:crossAx val="23872640"/>
        <c:crosses val="autoZero"/>
        <c:auto val="1"/>
        <c:lblAlgn val="ctr"/>
        <c:lblOffset val="100"/>
        <c:noMultiLvlLbl val="0"/>
      </c:catAx>
      <c:valAx>
        <c:axId val="23872640"/>
        <c:scaling>
          <c:orientation val="minMax"/>
        </c:scaling>
        <c:delete val="1"/>
        <c:axPos val="l"/>
        <c:numFmt formatCode="General" sourceLinked="1"/>
        <c:majorTickMark val="out"/>
        <c:minorTickMark val="none"/>
        <c:tickLblPos val="nextTo"/>
        <c:crossAx val="23870848"/>
        <c:crosses val="autoZero"/>
        <c:crossBetween val="between"/>
      </c:valAx>
    </c:plotArea>
    <c:legend>
      <c:legendPos val="t"/>
      <c:layout/>
      <c:overlay val="0"/>
    </c:legend>
    <c:plotVisOnly val="1"/>
    <c:dispBlanksAs val="gap"/>
    <c:showDLblsOverMax val="0"/>
  </c:chart>
  <c:spPr>
    <a:ln w="38100">
      <a:solidFill>
        <a:srgbClr val="0000FF"/>
      </a:solidFill>
    </a:ln>
  </c:spPr>
  <c:txPr>
    <a:bodyPr/>
    <a:lstStyle/>
    <a:p>
      <a:pPr>
        <a:defRPr sz="1800"/>
      </a:pPr>
      <a:endParaRPr lang="fr-FR"/>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42"/>
    </mc:Choice>
    <mc:Fallback>
      <c:style val="42"/>
    </mc:Fallback>
  </mc:AlternateContent>
  <c:chart>
    <c:autoTitleDeleted val="1"/>
    <c:plotArea>
      <c:layout/>
      <c:barChart>
        <c:barDir val="col"/>
        <c:grouping val="clustered"/>
        <c:varyColors val="0"/>
        <c:ser>
          <c:idx val="0"/>
          <c:order val="0"/>
          <c:tx>
            <c:strRef>
              <c:f>Feuil1!$B$39</c:f>
              <c:strCache>
                <c:ptCount val="1"/>
                <c:pt idx="0">
                  <c:v>2009</c:v>
                </c:pt>
              </c:strCache>
            </c:strRef>
          </c:tx>
          <c:invertIfNegative val="0"/>
          <c:dLbls>
            <c:txPr>
              <a:bodyPr/>
              <a:lstStyle/>
              <a:p>
                <a:pPr>
                  <a:defRPr sz="2000"/>
                </a:pPr>
                <a:endParaRPr lang="fr-FR"/>
              </a:p>
            </c:txPr>
            <c:showLegendKey val="0"/>
            <c:showVal val="1"/>
            <c:showCatName val="0"/>
            <c:showSerName val="0"/>
            <c:showPercent val="0"/>
            <c:showBubbleSize val="0"/>
            <c:showLeaderLines val="0"/>
          </c:dLbls>
          <c:cat>
            <c:strRef>
              <c:f>Feuil1!$A$40:$A$43</c:f>
              <c:strCache>
                <c:ptCount val="4"/>
                <c:pt idx="0">
                  <c:v>retraitée</c:v>
                </c:pt>
                <c:pt idx="1">
                  <c:v>femme  qui travaille</c:v>
                </c:pt>
                <c:pt idx="2">
                  <c:v>femme au foyer</c:v>
                </c:pt>
                <c:pt idx="3">
                  <c:v>étudiante</c:v>
                </c:pt>
              </c:strCache>
            </c:strRef>
          </c:cat>
          <c:val>
            <c:numRef>
              <c:f>Feuil1!$B$40:$B$43</c:f>
              <c:numCache>
                <c:formatCode>General</c:formatCode>
                <c:ptCount val="4"/>
                <c:pt idx="0">
                  <c:v>2</c:v>
                </c:pt>
                <c:pt idx="1">
                  <c:v>25</c:v>
                </c:pt>
                <c:pt idx="2">
                  <c:v>70</c:v>
                </c:pt>
                <c:pt idx="3">
                  <c:v>3</c:v>
                </c:pt>
              </c:numCache>
            </c:numRef>
          </c:val>
        </c:ser>
        <c:ser>
          <c:idx val="1"/>
          <c:order val="1"/>
          <c:tx>
            <c:strRef>
              <c:f>Feuil1!$C$39</c:f>
              <c:strCache>
                <c:ptCount val="1"/>
                <c:pt idx="0">
                  <c:v>2010</c:v>
                </c:pt>
              </c:strCache>
            </c:strRef>
          </c:tx>
          <c:invertIfNegative val="0"/>
          <c:dLbls>
            <c:txPr>
              <a:bodyPr/>
              <a:lstStyle/>
              <a:p>
                <a:pPr>
                  <a:defRPr sz="2000"/>
                </a:pPr>
                <a:endParaRPr lang="fr-FR"/>
              </a:p>
            </c:txPr>
            <c:showLegendKey val="0"/>
            <c:showVal val="1"/>
            <c:showCatName val="0"/>
            <c:showSerName val="0"/>
            <c:showPercent val="0"/>
            <c:showBubbleSize val="0"/>
            <c:showLeaderLines val="0"/>
          </c:dLbls>
          <c:cat>
            <c:strRef>
              <c:f>Feuil1!$A$40:$A$43</c:f>
              <c:strCache>
                <c:ptCount val="4"/>
                <c:pt idx="0">
                  <c:v>retraitée</c:v>
                </c:pt>
                <c:pt idx="1">
                  <c:v>femme  qui travaille</c:v>
                </c:pt>
                <c:pt idx="2">
                  <c:v>femme au foyer</c:v>
                </c:pt>
                <c:pt idx="3">
                  <c:v>étudiante</c:v>
                </c:pt>
              </c:strCache>
            </c:strRef>
          </c:cat>
          <c:val>
            <c:numRef>
              <c:f>Feuil1!$C$40:$C$43</c:f>
              <c:numCache>
                <c:formatCode>General</c:formatCode>
                <c:ptCount val="4"/>
                <c:pt idx="0">
                  <c:v>1</c:v>
                </c:pt>
                <c:pt idx="1">
                  <c:v>18</c:v>
                </c:pt>
                <c:pt idx="2">
                  <c:v>74</c:v>
                </c:pt>
                <c:pt idx="3">
                  <c:v>7</c:v>
                </c:pt>
              </c:numCache>
            </c:numRef>
          </c:val>
        </c:ser>
        <c:dLbls>
          <c:showLegendKey val="0"/>
          <c:showVal val="1"/>
          <c:showCatName val="0"/>
          <c:showSerName val="0"/>
          <c:showPercent val="0"/>
          <c:showBubbleSize val="0"/>
        </c:dLbls>
        <c:gapWidth val="150"/>
        <c:overlap val="-25"/>
        <c:axId val="23920000"/>
        <c:axId val="23667840"/>
      </c:barChart>
      <c:catAx>
        <c:axId val="23920000"/>
        <c:scaling>
          <c:orientation val="minMax"/>
        </c:scaling>
        <c:delete val="0"/>
        <c:axPos val="b"/>
        <c:majorTickMark val="none"/>
        <c:minorTickMark val="none"/>
        <c:tickLblPos val="nextTo"/>
        <c:txPr>
          <a:bodyPr/>
          <a:lstStyle/>
          <a:p>
            <a:pPr>
              <a:defRPr sz="2000"/>
            </a:pPr>
            <a:endParaRPr lang="fr-FR"/>
          </a:p>
        </c:txPr>
        <c:crossAx val="23667840"/>
        <c:crosses val="autoZero"/>
        <c:auto val="1"/>
        <c:lblAlgn val="ctr"/>
        <c:lblOffset val="100"/>
        <c:noMultiLvlLbl val="0"/>
      </c:catAx>
      <c:valAx>
        <c:axId val="23667840"/>
        <c:scaling>
          <c:orientation val="minMax"/>
        </c:scaling>
        <c:delete val="1"/>
        <c:axPos val="l"/>
        <c:numFmt formatCode="General" sourceLinked="1"/>
        <c:majorTickMark val="out"/>
        <c:minorTickMark val="none"/>
        <c:tickLblPos val="nextTo"/>
        <c:crossAx val="23920000"/>
        <c:crosses val="autoZero"/>
        <c:crossBetween val="between"/>
      </c:valAx>
    </c:plotArea>
    <c:legend>
      <c:legendPos val="t"/>
      <c:layout/>
      <c:overlay val="0"/>
      <c:txPr>
        <a:bodyPr/>
        <a:lstStyle/>
        <a:p>
          <a:pPr>
            <a:defRPr sz="1800"/>
          </a:pPr>
          <a:endParaRPr lang="fr-FR"/>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Feuil1!$B$55</c:f>
              <c:strCache>
                <c:ptCount val="1"/>
                <c:pt idx="0">
                  <c:v>2009</c:v>
                </c:pt>
              </c:strCache>
            </c:strRef>
          </c:tx>
          <c:invertIfNegative val="0"/>
          <c:dLbls>
            <c:dLbl>
              <c:idx val="6"/>
              <c:spPr>
                <a:solidFill>
                  <a:prstClr val="white"/>
                </a:solidFill>
              </c:spPr>
              <c:txPr>
                <a:bodyPr/>
                <a:lstStyle/>
                <a:p>
                  <a:pPr>
                    <a:defRPr sz="2000"/>
                  </a:pPr>
                  <a:endParaRPr lang="fr-FR"/>
                </a:p>
              </c:txPr>
              <c:showLegendKey val="0"/>
              <c:showVal val="1"/>
              <c:showCatName val="0"/>
              <c:showSerName val="0"/>
              <c:showPercent val="0"/>
              <c:showBubbleSize val="0"/>
            </c:dLbl>
            <c:txPr>
              <a:bodyPr/>
              <a:lstStyle/>
              <a:p>
                <a:pPr>
                  <a:defRPr sz="2000"/>
                </a:pPr>
                <a:endParaRPr lang="fr-FR"/>
              </a:p>
            </c:txPr>
            <c:showLegendKey val="0"/>
            <c:showVal val="1"/>
            <c:showCatName val="0"/>
            <c:showSerName val="0"/>
            <c:showPercent val="0"/>
            <c:showBubbleSize val="0"/>
            <c:showLeaderLines val="0"/>
          </c:dLbls>
          <c:cat>
            <c:strRef>
              <c:f>Feuil1!$A$56:$A$62</c:f>
              <c:strCache>
                <c:ptCount val="7"/>
                <c:pt idx="0">
                  <c:v>conjoint</c:v>
                </c:pt>
                <c:pt idx="1">
                  <c:v>père</c:v>
                </c:pt>
                <c:pt idx="2">
                  <c:v>mère</c:v>
                </c:pt>
                <c:pt idx="3">
                  <c:v>sœur</c:v>
                </c:pt>
                <c:pt idx="4">
                  <c:v>frère</c:v>
                </c:pt>
                <c:pt idx="5">
                  <c:v>autres</c:v>
                </c:pt>
                <c:pt idx="6">
                  <c:v>aucun</c:v>
                </c:pt>
              </c:strCache>
            </c:strRef>
          </c:cat>
          <c:val>
            <c:numRef>
              <c:f>Feuil1!$B$56:$B$62</c:f>
              <c:numCache>
                <c:formatCode>0%</c:formatCode>
                <c:ptCount val="7"/>
                <c:pt idx="0">
                  <c:v>0.05</c:v>
                </c:pt>
                <c:pt idx="1">
                  <c:v>8.0000000000000043E-2</c:v>
                </c:pt>
                <c:pt idx="2">
                  <c:v>0</c:v>
                </c:pt>
                <c:pt idx="3">
                  <c:v>0</c:v>
                </c:pt>
                <c:pt idx="4">
                  <c:v>0</c:v>
                </c:pt>
                <c:pt idx="5">
                  <c:v>0.30000000000000032</c:v>
                </c:pt>
                <c:pt idx="6">
                  <c:v>0.56999999999999995</c:v>
                </c:pt>
              </c:numCache>
            </c:numRef>
          </c:val>
        </c:ser>
        <c:ser>
          <c:idx val="1"/>
          <c:order val="1"/>
          <c:tx>
            <c:strRef>
              <c:f>Feuil1!$C$55</c:f>
              <c:strCache>
                <c:ptCount val="1"/>
                <c:pt idx="0">
                  <c:v>2010</c:v>
                </c:pt>
              </c:strCache>
            </c:strRef>
          </c:tx>
          <c:invertIfNegative val="0"/>
          <c:dLbls>
            <c:txPr>
              <a:bodyPr/>
              <a:lstStyle/>
              <a:p>
                <a:pPr>
                  <a:defRPr sz="2000"/>
                </a:pPr>
                <a:endParaRPr lang="fr-FR"/>
              </a:p>
            </c:txPr>
            <c:showLegendKey val="0"/>
            <c:showVal val="1"/>
            <c:showCatName val="0"/>
            <c:showSerName val="0"/>
            <c:showPercent val="0"/>
            <c:showBubbleSize val="0"/>
            <c:showLeaderLines val="0"/>
          </c:dLbls>
          <c:cat>
            <c:strRef>
              <c:f>Feuil1!$A$56:$A$62</c:f>
              <c:strCache>
                <c:ptCount val="7"/>
                <c:pt idx="0">
                  <c:v>conjoint</c:v>
                </c:pt>
                <c:pt idx="1">
                  <c:v>père</c:v>
                </c:pt>
                <c:pt idx="2">
                  <c:v>mère</c:v>
                </c:pt>
                <c:pt idx="3">
                  <c:v>sœur</c:v>
                </c:pt>
                <c:pt idx="4">
                  <c:v>frère</c:v>
                </c:pt>
                <c:pt idx="5">
                  <c:v>autres</c:v>
                </c:pt>
                <c:pt idx="6">
                  <c:v>aucun</c:v>
                </c:pt>
              </c:strCache>
            </c:strRef>
          </c:cat>
          <c:val>
            <c:numRef>
              <c:f>Feuil1!$C$56:$C$62</c:f>
              <c:numCache>
                <c:formatCode>0%</c:formatCode>
                <c:ptCount val="7"/>
                <c:pt idx="0">
                  <c:v>0.05</c:v>
                </c:pt>
                <c:pt idx="1">
                  <c:v>7.0000000000000021E-2</c:v>
                </c:pt>
                <c:pt idx="2">
                  <c:v>7.0000000000000021E-2</c:v>
                </c:pt>
                <c:pt idx="3">
                  <c:v>8.0000000000000043E-2</c:v>
                </c:pt>
                <c:pt idx="4">
                  <c:v>2.0000000000000011E-2</c:v>
                </c:pt>
                <c:pt idx="5">
                  <c:v>0.2</c:v>
                </c:pt>
                <c:pt idx="6">
                  <c:v>0.51</c:v>
                </c:pt>
              </c:numCache>
            </c:numRef>
          </c:val>
        </c:ser>
        <c:dLbls>
          <c:showLegendKey val="0"/>
          <c:showVal val="1"/>
          <c:showCatName val="0"/>
          <c:showSerName val="0"/>
          <c:showPercent val="0"/>
          <c:showBubbleSize val="0"/>
        </c:dLbls>
        <c:gapWidth val="150"/>
        <c:overlap val="-25"/>
        <c:axId val="23715840"/>
        <c:axId val="23717376"/>
      </c:barChart>
      <c:catAx>
        <c:axId val="23715840"/>
        <c:scaling>
          <c:orientation val="minMax"/>
        </c:scaling>
        <c:delete val="0"/>
        <c:axPos val="l"/>
        <c:majorTickMark val="none"/>
        <c:minorTickMark val="none"/>
        <c:tickLblPos val="nextTo"/>
        <c:txPr>
          <a:bodyPr/>
          <a:lstStyle/>
          <a:p>
            <a:pPr>
              <a:defRPr sz="2000"/>
            </a:pPr>
            <a:endParaRPr lang="fr-FR"/>
          </a:p>
        </c:txPr>
        <c:crossAx val="23717376"/>
        <c:crosses val="autoZero"/>
        <c:auto val="1"/>
        <c:lblAlgn val="ctr"/>
        <c:lblOffset val="100"/>
        <c:noMultiLvlLbl val="0"/>
      </c:catAx>
      <c:valAx>
        <c:axId val="23717376"/>
        <c:scaling>
          <c:orientation val="minMax"/>
        </c:scaling>
        <c:delete val="1"/>
        <c:axPos val="b"/>
        <c:numFmt formatCode="0%" sourceLinked="1"/>
        <c:majorTickMark val="none"/>
        <c:minorTickMark val="none"/>
        <c:tickLblPos val="nextTo"/>
        <c:crossAx val="23715840"/>
        <c:crosses val="autoZero"/>
        <c:crossBetween val="between"/>
      </c:valAx>
    </c:plotArea>
    <c:legend>
      <c:legendPos val="t"/>
      <c:layout/>
      <c:overlay val="0"/>
      <c:txPr>
        <a:bodyPr/>
        <a:lstStyle/>
        <a:p>
          <a:pPr>
            <a:defRPr sz="1800"/>
          </a:pPr>
          <a:endParaRPr lang="fr-FR"/>
        </a:p>
      </c:txPr>
    </c:legend>
    <c:plotVisOnly val="1"/>
    <c:dispBlanksAs val="gap"/>
    <c:showDLblsOverMax val="0"/>
  </c:chart>
  <c:spPr>
    <a:ln w="38100">
      <a:solidFill>
        <a:srgbClr val="006600"/>
      </a:solidFill>
    </a:ln>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fr-FR"/>
  <c:roundedCorners val="1"/>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barChart>
        <c:barDir val="col"/>
        <c:grouping val="clustered"/>
        <c:varyColors val="0"/>
        <c:ser>
          <c:idx val="0"/>
          <c:order val="0"/>
          <c:tx>
            <c:strRef>
              <c:f>Feuil1!$B$72</c:f>
              <c:strCache>
                <c:ptCount val="1"/>
                <c:pt idx="0">
                  <c:v>2009</c:v>
                </c:pt>
              </c:strCache>
            </c:strRef>
          </c:tx>
          <c:invertIfNegative val="0"/>
          <c:cat>
            <c:strRef>
              <c:f>Feuil1!$A$73:$A$76</c:f>
              <c:strCache>
                <c:ptCount val="4"/>
                <c:pt idx="0">
                  <c:v>Janvier – Mars</c:v>
                </c:pt>
                <c:pt idx="1">
                  <c:v>Avril – juin</c:v>
                </c:pt>
                <c:pt idx="2">
                  <c:v>juillet – septembre</c:v>
                </c:pt>
                <c:pt idx="3">
                  <c:v>Octobre – décembre</c:v>
                </c:pt>
              </c:strCache>
            </c:strRef>
          </c:cat>
          <c:val>
            <c:numRef>
              <c:f>Feuil1!$B$73:$B$76</c:f>
              <c:numCache>
                <c:formatCode>0%</c:formatCode>
                <c:ptCount val="4"/>
                <c:pt idx="0">
                  <c:v>0.16</c:v>
                </c:pt>
                <c:pt idx="1">
                  <c:v>0.34</c:v>
                </c:pt>
                <c:pt idx="2">
                  <c:v>0.27</c:v>
                </c:pt>
                <c:pt idx="3">
                  <c:v>0.23</c:v>
                </c:pt>
              </c:numCache>
            </c:numRef>
          </c:val>
        </c:ser>
        <c:ser>
          <c:idx val="1"/>
          <c:order val="1"/>
          <c:tx>
            <c:strRef>
              <c:f>Feuil1!$C$72</c:f>
              <c:strCache>
                <c:ptCount val="1"/>
                <c:pt idx="0">
                  <c:v>2010</c:v>
                </c:pt>
              </c:strCache>
            </c:strRef>
          </c:tx>
          <c:invertIfNegative val="0"/>
          <c:cat>
            <c:strRef>
              <c:f>Feuil1!$A$73:$A$76</c:f>
              <c:strCache>
                <c:ptCount val="4"/>
                <c:pt idx="0">
                  <c:v>Janvier – Mars</c:v>
                </c:pt>
                <c:pt idx="1">
                  <c:v>Avril – juin</c:v>
                </c:pt>
                <c:pt idx="2">
                  <c:v>juillet – septembre</c:v>
                </c:pt>
                <c:pt idx="3">
                  <c:v>Octobre – décembre</c:v>
                </c:pt>
              </c:strCache>
            </c:strRef>
          </c:cat>
          <c:val>
            <c:numRef>
              <c:f>Feuil1!$C$73:$C$76</c:f>
              <c:numCache>
                <c:formatCode>0%</c:formatCode>
                <c:ptCount val="4"/>
                <c:pt idx="0">
                  <c:v>0.25</c:v>
                </c:pt>
                <c:pt idx="1">
                  <c:v>0.24000000000000021</c:v>
                </c:pt>
                <c:pt idx="2">
                  <c:v>0.34</c:v>
                </c:pt>
                <c:pt idx="3">
                  <c:v>0.17</c:v>
                </c:pt>
              </c:numCache>
            </c:numRef>
          </c:val>
        </c:ser>
        <c:dLbls>
          <c:showLegendKey val="0"/>
          <c:showVal val="1"/>
          <c:showCatName val="0"/>
          <c:showSerName val="0"/>
          <c:showPercent val="0"/>
          <c:showBubbleSize val="0"/>
        </c:dLbls>
        <c:gapWidth val="150"/>
        <c:overlap val="-25"/>
        <c:axId val="23748608"/>
        <c:axId val="23750144"/>
      </c:barChart>
      <c:catAx>
        <c:axId val="23748608"/>
        <c:scaling>
          <c:orientation val="minMax"/>
        </c:scaling>
        <c:delete val="0"/>
        <c:axPos val="b"/>
        <c:majorTickMark val="none"/>
        <c:minorTickMark val="none"/>
        <c:tickLblPos val="nextTo"/>
        <c:crossAx val="23750144"/>
        <c:crosses val="autoZero"/>
        <c:auto val="1"/>
        <c:lblAlgn val="ctr"/>
        <c:lblOffset val="100"/>
        <c:noMultiLvlLbl val="0"/>
      </c:catAx>
      <c:valAx>
        <c:axId val="23750144"/>
        <c:scaling>
          <c:orientation val="minMax"/>
        </c:scaling>
        <c:delete val="1"/>
        <c:axPos val="l"/>
        <c:numFmt formatCode="0%" sourceLinked="1"/>
        <c:majorTickMark val="out"/>
        <c:minorTickMark val="none"/>
        <c:tickLblPos val="nextTo"/>
        <c:crossAx val="23748608"/>
        <c:crosses val="autoZero"/>
        <c:crossBetween val="between"/>
      </c:valAx>
      <c:spPr>
        <a:solidFill>
          <a:srgbClr val="F79646">
            <a:lumMod val="20000"/>
            <a:lumOff val="80000"/>
            <a:alpha val="30000"/>
          </a:srgbClr>
        </a:solidFill>
      </c:spPr>
    </c:plotArea>
    <c:legend>
      <c:legendPos val="t"/>
      <c:layout/>
      <c:overlay val="0"/>
    </c:legend>
    <c:plotVisOnly val="1"/>
    <c:dispBlanksAs val="gap"/>
    <c:showDLblsOverMax val="0"/>
  </c:chart>
  <c:spPr>
    <a:ln w="25400">
      <a:solidFill>
        <a:srgbClr val="A50021"/>
      </a:solidFill>
    </a:ln>
  </c:spPr>
  <c:txPr>
    <a:bodyPr/>
    <a:lstStyle/>
    <a:p>
      <a:pPr>
        <a:defRPr sz="1800"/>
      </a:pPr>
      <a:endParaRPr lang="fr-FR"/>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Feuil1!$A$83</c:f>
              <c:strCache>
                <c:ptCount val="1"/>
                <c:pt idx="0">
                  <c:v>homme</c:v>
                </c:pt>
              </c:strCache>
            </c:strRef>
          </c:tx>
          <c:spPr>
            <a:ln>
              <a:solidFill>
                <a:schemeClr val="tx1"/>
              </a:solidFill>
            </a:ln>
          </c:spPr>
          <c:invertIfNegative val="0"/>
          <c:dLbls>
            <c:dLbl>
              <c:idx val="0"/>
              <c:layout>
                <c:manualLayout>
                  <c:x val="2.6983938120168194E-2"/>
                  <c:y val="-5.3328230943785852E-2"/>
                </c:manualLayout>
              </c:layout>
              <c:showLegendKey val="0"/>
              <c:showVal val="1"/>
              <c:showCatName val="0"/>
              <c:showSerName val="0"/>
              <c:showPercent val="0"/>
              <c:showBubbleSize val="0"/>
            </c:dLbl>
            <c:dLbl>
              <c:idx val="1"/>
              <c:layout>
                <c:manualLayout>
                  <c:x val="2.3809357164854297E-2"/>
                  <c:y val="-4.4944851063443411E-2"/>
                </c:manualLayout>
              </c:layout>
              <c:showLegendKey val="0"/>
              <c:showVal val="1"/>
              <c:showCatName val="0"/>
              <c:showSerName val="0"/>
              <c:showPercent val="0"/>
              <c:showBubbleSize val="0"/>
            </c:dLbl>
            <c:txPr>
              <a:bodyPr/>
              <a:lstStyle/>
              <a:p>
                <a:pPr>
                  <a:defRPr sz="2000"/>
                </a:pPr>
                <a:endParaRPr lang="fr-FR"/>
              </a:p>
            </c:txPr>
            <c:showLegendKey val="0"/>
            <c:showVal val="1"/>
            <c:showCatName val="0"/>
            <c:showSerName val="0"/>
            <c:showPercent val="0"/>
            <c:showBubbleSize val="0"/>
            <c:showLeaderLines val="0"/>
          </c:dLbls>
          <c:cat>
            <c:numRef>
              <c:f>Feuil1!$B$82:$C$82</c:f>
              <c:numCache>
                <c:formatCode>General</c:formatCode>
                <c:ptCount val="2"/>
                <c:pt idx="0">
                  <c:v>2009</c:v>
                </c:pt>
                <c:pt idx="1">
                  <c:v>2010</c:v>
                </c:pt>
              </c:numCache>
            </c:numRef>
          </c:cat>
          <c:val>
            <c:numRef>
              <c:f>Feuil1!$B$83:$C$83</c:f>
              <c:numCache>
                <c:formatCode>0%</c:formatCode>
                <c:ptCount val="2"/>
                <c:pt idx="0">
                  <c:v>0.82000000000000062</c:v>
                </c:pt>
                <c:pt idx="1">
                  <c:v>0.87000000000000111</c:v>
                </c:pt>
              </c:numCache>
            </c:numRef>
          </c:val>
        </c:ser>
        <c:ser>
          <c:idx val="1"/>
          <c:order val="1"/>
          <c:tx>
            <c:strRef>
              <c:f>Feuil1!$A$84</c:f>
              <c:strCache>
                <c:ptCount val="1"/>
                <c:pt idx="0">
                  <c:v>femme</c:v>
                </c:pt>
              </c:strCache>
            </c:strRef>
          </c:tx>
          <c:invertIfNegative val="0"/>
          <c:dLbls>
            <c:dLbl>
              <c:idx val="0"/>
              <c:layout>
                <c:manualLayout>
                  <c:x val="1.1111111111111125E-2"/>
                  <c:y val="-3.2407407407407642E-2"/>
                </c:manualLayout>
              </c:layout>
              <c:showLegendKey val="0"/>
              <c:showVal val="1"/>
              <c:showCatName val="0"/>
              <c:showSerName val="0"/>
              <c:showPercent val="0"/>
              <c:showBubbleSize val="0"/>
            </c:dLbl>
            <c:dLbl>
              <c:idx val="1"/>
              <c:layout>
                <c:manualLayout>
                  <c:x val="1.6666666666666701E-2"/>
                  <c:y val="-3.2407407407407531E-2"/>
                </c:manualLayout>
              </c:layout>
              <c:showLegendKey val="0"/>
              <c:showVal val="1"/>
              <c:showCatName val="0"/>
              <c:showSerName val="0"/>
              <c:showPercent val="0"/>
              <c:showBubbleSize val="0"/>
            </c:dLbl>
            <c:txPr>
              <a:bodyPr/>
              <a:lstStyle/>
              <a:p>
                <a:pPr>
                  <a:defRPr sz="2000"/>
                </a:pPr>
                <a:endParaRPr lang="fr-FR"/>
              </a:p>
            </c:txPr>
            <c:showLegendKey val="0"/>
            <c:showVal val="1"/>
            <c:showCatName val="0"/>
            <c:showSerName val="0"/>
            <c:showPercent val="0"/>
            <c:showBubbleSize val="0"/>
            <c:showLeaderLines val="0"/>
          </c:dLbls>
          <c:cat>
            <c:numRef>
              <c:f>Feuil1!$B$82:$C$82</c:f>
              <c:numCache>
                <c:formatCode>General</c:formatCode>
                <c:ptCount val="2"/>
                <c:pt idx="0">
                  <c:v>2009</c:v>
                </c:pt>
                <c:pt idx="1">
                  <c:v>2010</c:v>
                </c:pt>
              </c:numCache>
            </c:numRef>
          </c:cat>
          <c:val>
            <c:numRef>
              <c:f>Feuil1!$B$84:$C$84</c:f>
              <c:numCache>
                <c:formatCode>0%</c:formatCode>
                <c:ptCount val="2"/>
                <c:pt idx="0">
                  <c:v>0.18000000000000024</c:v>
                </c:pt>
                <c:pt idx="1">
                  <c:v>0.13</c:v>
                </c:pt>
              </c:numCache>
            </c:numRef>
          </c:val>
        </c:ser>
        <c:dLbls>
          <c:showLegendKey val="0"/>
          <c:showVal val="1"/>
          <c:showCatName val="0"/>
          <c:showSerName val="0"/>
          <c:showPercent val="0"/>
          <c:showBubbleSize val="0"/>
        </c:dLbls>
        <c:gapWidth val="150"/>
        <c:shape val="cylinder"/>
        <c:axId val="23801856"/>
        <c:axId val="23803392"/>
        <c:axId val="0"/>
      </c:bar3DChart>
      <c:catAx>
        <c:axId val="23801856"/>
        <c:scaling>
          <c:orientation val="minMax"/>
        </c:scaling>
        <c:delete val="0"/>
        <c:axPos val="b"/>
        <c:numFmt formatCode="General" sourceLinked="1"/>
        <c:majorTickMark val="none"/>
        <c:minorTickMark val="none"/>
        <c:tickLblPos val="nextTo"/>
        <c:txPr>
          <a:bodyPr/>
          <a:lstStyle/>
          <a:p>
            <a:pPr>
              <a:defRPr sz="2000" b="1"/>
            </a:pPr>
            <a:endParaRPr lang="fr-FR"/>
          </a:p>
        </c:txPr>
        <c:crossAx val="23803392"/>
        <c:crosses val="autoZero"/>
        <c:auto val="1"/>
        <c:lblAlgn val="ctr"/>
        <c:lblOffset val="100"/>
        <c:noMultiLvlLbl val="0"/>
      </c:catAx>
      <c:valAx>
        <c:axId val="23803392"/>
        <c:scaling>
          <c:orientation val="minMax"/>
        </c:scaling>
        <c:delete val="1"/>
        <c:axPos val="l"/>
        <c:numFmt formatCode="0%" sourceLinked="1"/>
        <c:majorTickMark val="out"/>
        <c:minorTickMark val="none"/>
        <c:tickLblPos val="nextTo"/>
        <c:crossAx val="23801856"/>
        <c:crosses val="autoZero"/>
        <c:crossBetween val="between"/>
      </c:valAx>
    </c:plotArea>
    <c:legend>
      <c:legendPos val="t"/>
      <c:layout>
        <c:manualLayout>
          <c:xMode val="edge"/>
          <c:yMode val="edge"/>
          <c:x val="0.35752793131306765"/>
          <c:y val="0"/>
          <c:w val="0.28176943143505057"/>
          <c:h val="6.6678684900079679E-2"/>
        </c:manualLayout>
      </c:layout>
      <c:overlay val="0"/>
      <c:spPr>
        <a:ln w="25400">
          <a:solidFill>
            <a:prstClr val="black"/>
          </a:solidFill>
        </a:ln>
      </c:spPr>
      <c:txPr>
        <a:bodyPr/>
        <a:lstStyle/>
        <a:p>
          <a:pPr>
            <a:defRPr sz="1800"/>
          </a:pPr>
          <a:endParaRPr lang="fr-FR"/>
        </a:p>
      </c:txPr>
    </c:legend>
    <c:plotVisOnly val="1"/>
    <c:dispBlanksAs val="gap"/>
    <c:showDLblsOverMax val="0"/>
  </c:chart>
  <c:spPr>
    <a:ln w="38100">
      <a:solidFill>
        <a:srgbClr val="A50021"/>
      </a:solidFill>
    </a:ln>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fr-FR"/>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spPr>
        <a:solidFill>
          <a:srgbClr val="FFFFCC">
            <a:alpha val="63000"/>
          </a:srgbClr>
        </a:solidFill>
      </c:spPr>
    </c:backWall>
    <c:plotArea>
      <c:layout/>
      <c:bar3DChart>
        <c:barDir val="col"/>
        <c:grouping val="clustered"/>
        <c:varyColors val="0"/>
        <c:ser>
          <c:idx val="0"/>
          <c:order val="0"/>
          <c:tx>
            <c:strRef>
              <c:f>Feuil1!$B$97</c:f>
              <c:strCache>
                <c:ptCount val="1"/>
                <c:pt idx="0">
                  <c:v>2009</c:v>
                </c:pt>
              </c:strCache>
            </c:strRef>
          </c:tx>
          <c:invertIfNegative val="0"/>
          <c:dLbls>
            <c:txPr>
              <a:bodyPr/>
              <a:lstStyle/>
              <a:p>
                <a:pPr>
                  <a:defRPr sz="2000"/>
                </a:pPr>
                <a:endParaRPr lang="fr-FR"/>
              </a:p>
            </c:txPr>
            <c:showLegendKey val="0"/>
            <c:showVal val="1"/>
            <c:showCatName val="0"/>
            <c:showSerName val="0"/>
            <c:showPercent val="0"/>
            <c:showBubbleSize val="0"/>
            <c:showLeaderLines val="0"/>
          </c:dLbls>
          <c:cat>
            <c:strRef>
              <c:f>Feuil1!$A$98:$A$103</c:f>
              <c:strCache>
                <c:ptCount val="6"/>
                <c:pt idx="0">
                  <c:v>Sans instruction</c:v>
                </c:pt>
                <c:pt idx="1">
                  <c:v>Sait lire et écrire</c:v>
                </c:pt>
                <c:pt idx="2">
                  <c:v>Primaire</c:v>
                </c:pt>
                <c:pt idx="3">
                  <c:v>Moyen</c:v>
                </c:pt>
                <c:pt idx="4">
                  <c:v>Secondaire</c:v>
                </c:pt>
                <c:pt idx="5">
                  <c:v>Universitaire</c:v>
                </c:pt>
              </c:strCache>
            </c:strRef>
          </c:cat>
          <c:val>
            <c:numRef>
              <c:f>Feuil1!$B$98:$B$103</c:f>
              <c:numCache>
                <c:formatCode>0%</c:formatCode>
                <c:ptCount val="6"/>
                <c:pt idx="0">
                  <c:v>0.2</c:v>
                </c:pt>
                <c:pt idx="1">
                  <c:v>0.14000000000000001</c:v>
                </c:pt>
                <c:pt idx="2">
                  <c:v>0.21000000000000021</c:v>
                </c:pt>
                <c:pt idx="3">
                  <c:v>0.25</c:v>
                </c:pt>
                <c:pt idx="4">
                  <c:v>0.13</c:v>
                </c:pt>
                <c:pt idx="5">
                  <c:v>7.0000000000000021E-2</c:v>
                </c:pt>
              </c:numCache>
            </c:numRef>
          </c:val>
        </c:ser>
        <c:ser>
          <c:idx val="1"/>
          <c:order val="1"/>
          <c:tx>
            <c:strRef>
              <c:f>Feuil1!$C$97</c:f>
              <c:strCache>
                <c:ptCount val="1"/>
                <c:pt idx="0">
                  <c:v>2010</c:v>
                </c:pt>
              </c:strCache>
            </c:strRef>
          </c:tx>
          <c:invertIfNegative val="0"/>
          <c:dLbls>
            <c:dLbl>
              <c:idx val="0"/>
              <c:layout>
                <c:manualLayout>
                  <c:x val="1.9047485731883466E-2"/>
                  <c:y val="-2.4352949794188778E-3"/>
                </c:manualLayout>
              </c:layout>
              <c:showLegendKey val="0"/>
              <c:showVal val="1"/>
              <c:showCatName val="0"/>
              <c:showSerName val="0"/>
              <c:showPercent val="0"/>
              <c:showBubbleSize val="0"/>
            </c:dLbl>
            <c:dLbl>
              <c:idx val="1"/>
              <c:layout>
                <c:manualLayout>
                  <c:x val="1.2698323821255594E-2"/>
                  <c:y val="0"/>
                </c:manualLayout>
              </c:layout>
              <c:showLegendKey val="0"/>
              <c:showVal val="1"/>
              <c:showCatName val="0"/>
              <c:showSerName val="0"/>
              <c:showPercent val="0"/>
              <c:showBubbleSize val="0"/>
            </c:dLbl>
            <c:dLbl>
              <c:idx val="2"/>
              <c:layout>
                <c:manualLayout>
                  <c:x val="2.3809357164854314E-2"/>
                  <c:y val="-7.3058849382566385E-3"/>
                </c:manualLayout>
              </c:layout>
              <c:showLegendKey val="0"/>
              <c:showVal val="1"/>
              <c:showCatName val="0"/>
              <c:showSerName val="0"/>
              <c:showPercent val="0"/>
              <c:showBubbleSize val="0"/>
            </c:dLbl>
            <c:dLbl>
              <c:idx val="3"/>
              <c:layout>
                <c:manualLayout>
                  <c:x val="1.4285614298912582E-2"/>
                  <c:y val="2.4352949794188778E-3"/>
                </c:manualLayout>
              </c:layout>
              <c:showLegendKey val="0"/>
              <c:showVal val="1"/>
              <c:showCatName val="0"/>
              <c:showSerName val="0"/>
              <c:showPercent val="0"/>
              <c:showBubbleSize val="0"/>
            </c:dLbl>
            <c:dLbl>
              <c:idx val="4"/>
              <c:layout>
                <c:manualLayout>
                  <c:x val="1.7460195254226443E-2"/>
                  <c:y val="-1.2176474897094404E-2"/>
                </c:manualLayout>
              </c:layout>
              <c:showLegendKey val="0"/>
              <c:showVal val="1"/>
              <c:showCatName val="0"/>
              <c:showSerName val="0"/>
              <c:showPercent val="0"/>
              <c:showBubbleSize val="0"/>
            </c:dLbl>
            <c:txPr>
              <a:bodyPr/>
              <a:lstStyle/>
              <a:p>
                <a:pPr>
                  <a:defRPr sz="2000"/>
                </a:pPr>
                <a:endParaRPr lang="fr-FR"/>
              </a:p>
            </c:txPr>
            <c:showLegendKey val="0"/>
            <c:showVal val="1"/>
            <c:showCatName val="0"/>
            <c:showSerName val="0"/>
            <c:showPercent val="0"/>
            <c:showBubbleSize val="0"/>
            <c:showLeaderLines val="0"/>
          </c:dLbls>
          <c:cat>
            <c:strRef>
              <c:f>Feuil1!$A$98:$A$103</c:f>
              <c:strCache>
                <c:ptCount val="6"/>
                <c:pt idx="0">
                  <c:v>Sans instruction</c:v>
                </c:pt>
                <c:pt idx="1">
                  <c:v>Sait lire et écrire</c:v>
                </c:pt>
                <c:pt idx="2">
                  <c:v>Primaire</c:v>
                </c:pt>
                <c:pt idx="3">
                  <c:v>Moyen</c:v>
                </c:pt>
                <c:pt idx="4">
                  <c:v>Secondaire</c:v>
                </c:pt>
                <c:pt idx="5">
                  <c:v>Universitaire</c:v>
                </c:pt>
              </c:strCache>
            </c:strRef>
          </c:cat>
          <c:val>
            <c:numRef>
              <c:f>Feuil1!$C$98:$C$103</c:f>
              <c:numCache>
                <c:formatCode>0%</c:formatCode>
                <c:ptCount val="6"/>
                <c:pt idx="0">
                  <c:v>0.14000000000000001</c:v>
                </c:pt>
                <c:pt idx="1">
                  <c:v>6.0000000000000032E-2</c:v>
                </c:pt>
                <c:pt idx="2">
                  <c:v>0.17</c:v>
                </c:pt>
                <c:pt idx="3">
                  <c:v>0.43000000000000038</c:v>
                </c:pt>
                <c:pt idx="4">
                  <c:v>0.11</c:v>
                </c:pt>
                <c:pt idx="5">
                  <c:v>9.0000000000000024E-2</c:v>
                </c:pt>
              </c:numCache>
            </c:numRef>
          </c:val>
        </c:ser>
        <c:dLbls>
          <c:showLegendKey val="0"/>
          <c:showVal val="1"/>
          <c:showCatName val="0"/>
          <c:showSerName val="0"/>
          <c:showPercent val="0"/>
          <c:showBubbleSize val="0"/>
        </c:dLbls>
        <c:gapWidth val="150"/>
        <c:shape val="cylinder"/>
        <c:axId val="24184320"/>
        <c:axId val="24185856"/>
        <c:axId val="0"/>
      </c:bar3DChart>
      <c:catAx>
        <c:axId val="24184320"/>
        <c:scaling>
          <c:orientation val="minMax"/>
        </c:scaling>
        <c:delete val="0"/>
        <c:axPos val="b"/>
        <c:majorTickMark val="none"/>
        <c:minorTickMark val="none"/>
        <c:tickLblPos val="nextTo"/>
        <c:txPr>
          <a:bodyPr/>
          <a:lstStyle/>
          <a:p>
            <a:pPr>
              <a:defRPr sz="1600" b="0"/>
            </a:pPr>
            <a:endParaRPr lang="fr-FR"/>
          </a:p>
        </c:txPr>
        <c:crossAx val="24185856"/>
        <c:crosses val="autoZero"/>
        <c:auto val="1"/>
        <c:lblAlgn val="ctr"/>
        <c:lblOffset val="100"/>
        <c:noMultiLvlLbl val="0"/>
      </c:catAx>
      <c:valAx>
        <c:axId val="24185856"/>
        <c:scaling>
          <c:orientation val="minMax"/>
        </c:scaling>
        <c:delete val="1"/>
        <c:axPos val="l"/>
        <c:numFmt formatCode="0%" sourceLinked="1"/>
        <c:majorTickMark val="out"/>
        <c:minorTickMark val="none"/>
        <c:tickLblPos val="nextTo"/>
        <c:crossAx val="24184320"/>
        <c:crosses val="autoZero"/>
        <c:crossBetween val="between"/>
      </c:valAx>
    </c:plotArea>
    <c:legend>
      <c:legendPos val="t"/>
      <c:layout/>
      <c:overlay val="0"/>
      <c:txPr>
        <a:bodyPr/>
        <a:lstStyle/>
        <a:p>
          <a:pPr>
            <a:defRPr sz="1800" b="0"/>
          </a:pPr>
          <a:endParaRPr lang="fr-FR"/>
        </a:p>
      </c:txPr>
    </c:legend>
    <c:plotVisOnly val="1"/>
    <c:dispBlanksAs val="gap"/>
    <c:showDLblsOverMax val="0"/>
  </c:chart>
  <c:spPr>
    <a:ln w="38100">
      <a:solidFill>
        <a:srgbClr val="0000FF"/>
      </a:solidFill>
    </a:ln>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fr-FR"/>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Feuil1!$B$109</c:f>
              <c:strCache>
                <c:ptCount val="1"/>
                <c:pt idx="0">
                  <c:v>2009</c:v>
                </c:pt>
              </c:strCache>
            </c:strRef>
          </c:tx>
          <c:invertIfNegative val="0"/>
          <c:dLbls>
            <c:dLbl>
              <c:idx val="0"/>
              <c:layout>
                <c:manualLayout>
                  <c:x val="6.34916191062781E-3"/>
                  <c:y val="7.4073555623990969E-3"/>
                </c:manualLayout>
              </c:layout>
              <c:showLegendKey val="0"/>
              <c:showVal val="1"/>
              <c:showCatName val="0"/>
              <c:showSerName val="0"/>
              <c:showPercent val="0"/>
              <c:showBubbleSize val="0"/>
            </c:dLbl>
            <c:dLbl>
              <c:idx val="1"/>
              <c:layout>
                <c:manualLayout>
                  <c:x val="1.1111033343598645E-2"/>
                  <c:y val="-7.4073555623990969E-3"/>
                </c:manualLayout>
              </c:layout>
              <c:showLegendKey val="0"/>
              <c:showVal val="1"/>
              <c:showCatName val="0"/>
              <c:showSerName val="0"/>
              <c:showPercent val="0"/>
              <c:showBubbleSize val="0"/>
            </c:dLbl>
            <c:dLbl>
              <c:idx val="2"/>
              <c:layout>
                <c:manualLayout>
                  <c:x val="1.5872904776569493E-2"/>
                  <c:y val="2.4691185207996991E-3"/>
                </c:manualLayout>
              </c:layout>
              <c:showLegendKey val="0"/>
              <c:showVal val="1"/>
              <c:showCatName val="0"/>
              <c:showSerName val="0"/>
              <c:showPercent val="0"/>
              <c:showBubbleSize val="0"/>
            </c:dLbl>
            <c:dLbl>
              <c:idx val="3"/>
              <c:layout>
                <c:manualLayout>
                  <c:x val="1.2698323821255594E-2"/>
                  <c:y val="0"/>
                </c:manualLayout>
              </c:layout>
              <c:showLegendKey val="0"/>
              <c:showVal val="1"/>
              <c:showCatName val="0"/>
              <c:showSerName val="0"/>
              <c:showPercent val="0"/>
              <c:showBubbleSize val="0"/>
            </c:dLbl>
            <c:dLbl>
              <c:idx val="4"/>
              <c:layout>
                <c:manualLayout>
                  <c:x val="1.2698323821255594E-2"/>
                  <c:y val="-2.4691185207996991E-3"/>
                </c:manualLayout>
              </c:layout>
              <c:showLegendKey val="0"/>
              <c:showVal val="1"/>
              <c:showCatName val="0"/>
              <c:showSerName val="0"/>
              <c:showPercent val="0"/>
              <c:showBubbleSize val="0"/>
            </c:dLbl>
            <c:txPr>
              <a:bodyPr/>
              <a:lstStyle/>
              <a:p>
                <a:pPr>
                  <a:defRPr sz="2000"/>
                </a:pPr>
                <a:endParaRPr lang="fr-FR"/>
              </a:p>
            </c:txPr>
            <c:showLegendKey val="0"/>
            <c:showVal val="1"/>
            <c:showCatName val="0"/>
            <c:showSerName val="0"/>
            <c:showPercent val="0"/>
            <c:showBubbleSize val="0"/>
            <c:showLeaderLines val="0"/>
          </c:dLbls>
          <c:cat>
            <c:strRef>
              <c:f>Feuil1!$A$110:$A$114</c:f>
              <c:strCache>
                <c:ptCount val="5"/>
                <c:pt idx="0">
                  <c:v>Retraité </c:v>
                </c:pt>
                <c:pt idx="1">
                  <c:v>Fonctionnaire </c:v>
                </c:pt>
                <c:pt idx="2">
                  <c:v>Sans emploi </c:v>
                </c:pt>
                <c:pt idx="3">
                  <c:v>Etudiant </c:v>
                </c:pt>
                <c:pt idx="4">
                  <c:v>NP</c:v>
                </c:pt>
              </c:strCache>
            </c:strRef>
          </c:cat>
          <c:val>
            <c:numRef>
              <c:f>Feuil1!$B$110:$B$114</c:f>
              <c:numCache>
                <c:formatCode>0%</c:formatCode>
                <c:ptCount val="5"/>
                <c:pt idx="0">
                  <c:v>3.0000000000000002E-2</c:v>
                </c:pt>
                <c:pt idx="1">
                  <c:v>0.32000000000000062</c:v>
                </c:pt>
                <c:pt idx="2">
                  <c:v>0.30000000000000032</c:v>
                </c:pt>
                <c:pt idx="3">
                  <c:v>2.0000000000000011E-2</c:v>
                </c:pt>
                <c:pt idx="4">
                  <c:v>0.33000000000000074</c:v>
                </c:pt>
              </c:numCache>
            </c:numRef>
          </c:val>
        </c:ser>
        <c:ser>
          <c:idx val="1"/>
          <c:order val="1"/>
          <c:tx>
            <c:strRef>
              <c:f>Feuil1!$C$109</c:f>
              <c:strCache>
                <c:ptCount val="1"/>
                <c:pt idx="0">
                  <c:v>2010</c:v>
                </c:pt>
              </c:strCache>
            </c:strRef>
          </c:tx>
          <c:invertIfNegative val="0"/>
          <c:dLbls>
            <c:dLbl>
              <c:idx val="0"/>
              <c:layout>
                <c:manualLayout>
                  <c:x val="9.5237428659417263E-3"/>
                  <c:y val="0"/>
                </c:manualLayout>
              </c:layout>
              <c:showLegendKey val="0"/>
              <c:showVal val="1"/>
              <c:showCatName val="0"/>
              <c:showSerName val="0"/>
              <c:showPercent val="0"/>
              <c:showBubbleSize val="0"/>
            </c:dLbl>
            <c:dLbl>
              <c:idx val="1"/>
              <c:layout>
                <c:manualLayout>
                  <c:x val="0"/>
                  <c:y val="-2.4691185207996991E-3"/>
                </c:manualLayout>
              </c:layout>
              <c:showLegendKey val="0"/>
              <c:showVal val="1"/>
              <c:showCatName val="0"/>
              <c:showSerName val="0"/>
              <c:showPercent val="0"/>
              <c:showBubbleSize val="0"/>
            </c:dLbl>
            <c:dLbl>
              <c:idx val="2"/>
              <c:layout>
                <c:manualLayout>
                  <c:x val="9.6095423512204785E-3"/>
                  <c:y val="-4.9382370415994034E-3"/>
                </c:manualLayout>
              </c:layout>
              <c:showLegendKey val="0"/>
              <c:showVal val="1"/>
              <c:showCatName val="0"/>
              <c:showSerName val="0"/>
              <c:showPercent val="0"/>
              <c:showBubbleSize val="0"/>
            </c:dLbl>
            <c:dLbl>
              <c:idx val="3"/>
              <c:layout>
                <c:manualLayout>
                  <c:x val="1.1211132743090525E-2"/>
                  <c:y val="-7.4073555623990969E-3"/>
                </c:manualLayout>
              </c:layout>
              <c:showLegendKey val="0"/>
              <c:showVal val="1"/>
              <c:showCatName val="0"/>
              <c:showSerName val="0"/>
              <c:showPercent val="0"/>
              <c:showBubbleSize val="0"/>
            </c:dLbl>
            <c:dLbl>
              <c:idx val="4"/>
              <c:layout>
                <c:manualLayout>
                  <c:x val="1.1211132743090525E-2"/>
                  <c:y val="-2.4691185207996992E-2"/>
                </c:manualLayout>
              </c:layout>
              <c:showLegendKey val="0"/>
              <c:showVal val="1"/>
              <c:showCatName val="0"/>
              <c:showSerName val="0"/>
              <c:showPercent val="0"/>
              <c:showBubbleSize val="0"/>
            </c:dLbl>
            <c:spPr>
              <a:solidFill>
                <a:schemeClr val="bg1"/>
              </a:solidFill>
            </c:spPr>
            <c:txPr>
              <a:bodyPr/>
              <a:lstStyle/>
              <a:p>
                <a:pPr>
                  <a:defRPr sz="2000"/>
                </a:pPr>
                <a:endParaRPr lang="fr-FR"/>
              </a:p>
            </c:txPr>
            <c:showLegendKey val="0"/>
            <c:showVal val="1"/>
            <c:showCatName val="0"/>
            <c:showSerName val="0"/>
            <c:showPercent val="0"/>
            <c:showBubbleSize val="0"/>
            <c:showLeaderLines val="0"/>
          </c:dLbls>
          <c:cat>
            <c:strRef>
              <c:f>Feuil1!$A$110:$A$114</c:f>
              <c:strCache>
                <c:ptCount val="5"/>
                <c:pt idx="0">
                  <c:v>Retraité </c:v>
                </c:pt>
                <c:pt idx="1">
                  <c:v>Fonctionnaire </c:v>
                </c:pt>
                <c:pt idx="2">
                  <c:v>Sans emploi </c:v>
                </c:pt>
                <c:pt idx="3">
                  <c:v>Etudiant </c:v>
                </c:pt>
                <c:pt idx="4">
                  <c:v>NP</c:v>
                </c:pt>
              </c:strCache>
            </c:strRef>
          </c:cat>
          <c:val>
            <c:numRef>
              <c:f>Feuil1!$C$110:$C$114</c:f>
              <c:numCache>
                <c:formatCode>0%</c:formatCode>
                <c:ptCount val="5"/>
                <c:pt idx="0">
                  <c:v>4.0000000000000022E-2</c:v>
                </c:pt>
                <c:pt idx="1">
                  <c:v>0.45</c:v>
                </c:pt>
                <c:pt idx="2">
                  <c:v>0.41000000000000031</c:v>
                </c:pt>
                <c:pt idx="3">
                  <c:v>9.0000000000000024E-2</c:v>
                </c:pt>
                <c:pt idx="4">
                  <c:v>8.0000000000000043E-2</c:v>
                </c:pt>
              </c:numCache>
            </c:numRef>
          </c:val>
        </c:ser>
        <c:dLbls>
          <c:showLegendKey val="0"/>
          <c:showVal val="1"/>
          <c:showCatName val="0"/>
          <c:showSerName val="0"/>
          <c:showPercent val="0"/>
          <c:showBubbleSize val="0"/>
        </c:dLbls>
        <c:gapWidth val="150"/>
        <c:shape val="cylinder"/>
        <c:axId val="24242048"/>
        <c:axId val="24243584"/>
        <c:axId val="0"/>
      </c:bar3DChart>
      <c:catAx>
        <c:axId val="24242048"/>
        <c:scaling>
          <c:orientation val="minMax"/>
        </c:scaling>
        <c:delete val="0"/>
        <c:axPos val="l"/>
        <c:majorTickMark val="none"/>
        <c:minorTickMark val="none"/>
        <c:tickLblPos val="nextTo"/>
        <c:txPr>
          <a:bodyPr/>
          <a:lstStyle/>
          <a:p>
            <a:pPr>
              <a:defRPr sz="2000"/>
            </a:pPr>
            <a:endParaRPr lang="fr-FR"/>
          </a:p>
        </c:txPr>
        <c:crossAx val="24243584"/>
        <c:crosses val="autoZero"/>
        <c:auto val="1"/>
        <c:lblAlgn val="ctr"/>
        <c:lblOffset val="100"/>
        <c:noMultiLvlLbl val="0"/>
      </c:catAx>
      <c:valAx>
        <c:axId val="24243584"/>
        <c:scaling>
          <c:orientation val="minMax"/>
        </c:scaling>
        <c:delete val="1"/>
        <c:axPos val="b"/>
        <c:numFmt formatCode="0%" sourceLinked="1"/>
        <c:majorTickMark val="out"/>
        <c:minorTickMark val="none"/>
        <c:tickLblPos val="nextTo"/>
        <c:crossAx val="24242048"/>
        <c:crosses val="autoZero"/>
        <c:crossBetween val="between"/>
      </c:valAx>
    </c:plotArea>
    <c:legend>
      <c:legendPos val="t"/>
      <c:layout/>
      <c:overlay val="0"/>
      <c:txPr>
        <a:bodyPr/>
        <a:lstStyle/>
        <a:p>
          <a:pPr>
            <a:defRPr sz="1800"/>
          </a:pPr>
          <a:endParaRPr lang="fr-FR"/>
        </a:p>
      </c:txPr>
    </c:legend>
    <c:plotVisOnly val="1"/>
    <c:dispBlanksAs val="gap"/>
    <c:showDLblsOverMax val="0"/>
  </c:chart>
  <c:spPr>
    <a:ln w="38100">
      <a:solidFill>
        <a:srgbClr val="800080"/>
      </a:solidFill>
    </a:ln>
  </c:sp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E44F3BD-E9F0-4905-83DD-A119B75731E5}" type="datetimeFigureOut">
              <a:rPr lang="fr-FR" smtClean="0"/>
              <a:pPr/>
              <a:t>27/10/2016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58924983-8372-4E76-809A-82C38CBBB360}"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E44F3BD-E9F0-4905-83DD-A119B75731E5}" type="datetimeFigureOut">
              <a:rPr lang="fr-FR" smtClean="0"/>
              <a:pPr/>
              <a:t>27/10/2016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58924983-8372-4E76-809A-82C38CBBB360}"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E44F3BD-E9F0-4905-83DD-A119B75731E5}" type="datetimeFigureOut">
              <a:rPr lang="fr-FR" smtClean="0"/>
              <a:pPr/>
              <a:t>27/10/2016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58924983-8372-4E76-809A-82C38CBBB360}"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E44F3BD-E9F0-4905-83DD-A119B75731E5}" type="datetimeFigureOut">
              <a:rPr lang="fr-FR" smtClean="0"/>
              <a:pPr/>
              <a:t>27/10/2016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58924983-8372-4E76-809A-82C38CBBB360}"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E44F3BD-E9F0-4905-83DD-A119B75731E5}" type="datetimeFigureOut">
              <a:rPr lang="fr-FR" smtClean="0"/>
              <a:pPr/>
              <a:t>27/10/2016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58924983-8372-4E76-809A-82C38CBBB360}"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E44F3BD-E9F0-4905-83DD-A119B75731E5}" type="datetimeFigureOut">
              <a:rPr lang="fr-FR" smtClean="0"/>
              <a:pPr/>
              <a:t>27/10/2016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58924983-8372-4E76-809A-82C38CBBB360}"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E44F3BD-E9F0-4905-83DD-A119B75731E5}" type="datetimeFigureOut">
              <a:rPr lang="fr-FR" smtClean="0"/>
              <a:pPr/>
              <a:t>27/10/2016</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58924983-8372-4E76-809A-82C38CBBB360}"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E44F3BD-E9F0-4905-83DD-A119B75731E5}" type="datetimeFigureOut">
              <a:rPr lang="fr-FR" smtClean="0"/>
              <a:pPr/>
              <a:t>27/10/2016</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58924983-8372-4E76-809A-82C38CBBB360}"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E44F3BD-E9F0-4905-83DD-A119B75731E5}" type="datetimeFigureOut">
              <a:rPr lang="fr-FR" smtClean="0"/>
              <a:pPr/>
              <a:t>27/10/2016</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58924983-8372-4E76-809A-82C38CBBB360}"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E44F3BD-E9F0-4905-83DD-A119B75731E5}" type="datetimeFigureOut">
              <a:rPr lang="fr-FR" smtClean="0"/>
              <a:pPr/>
              <a:t>27/10/2016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58924983-8372-4E76-809A-82C38CBBB360}"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E44F3BD-E9F0-4905-83DD-A119B75731E5}" type="datetimeFigureOut">
              <a:rPr lang="fr-FR" smtClean="0"/>
              <a:pPr/>
              <a:t>27/10/2016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58924983-8372-4E76-809A-82C38CBBB360}"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44F3BD-E9F0-4905-83DD-A119B75731E5}" type="datetimeFigureOut">
              <a:rPr lang="fr-FR" smtClean="0"/>
              <a:pPr/>
              <a:t>27/10/2016</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924983-8372-4E76-809A-82C38CBBB360}"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2.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2.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2.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2.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2.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2.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2.wmf"/></Relationships>
</file>

<file path=ppt/slides/_rels/slide4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12.wmf"/></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3.jpeg"/><Relationship Id="rId4" Type="http://schemas.openxmlformats.org/officeDocument/2006/relationships/image" Target="../media/image2.wmf"/></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4.png"/><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5.png"/><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2214554"/>
            <a:ext cx="7815290" cy="1957401"/>
          </a:xfrm>
        </p:spPr>
        <p:txBody>
          <a:bodyPr>
            <a:noAutofit/>
          </a:bodyPr>
          <a:lstStyle/>
          <a:p>
            <a:r>
              <a:rPr lang="fr-FR" sz="3000" b="1" dirty="0">
                <a:effectLst>
                  <a:outerShdw blurRad="50800" dist="38100" algn="tr" rotWithShape="0">
                    <a:prstClr val="black">
                      <a:alpha val="40000"/>
                    </a:prstClr>
                  </a:outerShdw>
                </a:effectLst>
              </a:rPr>
              <a:t>SYSTEME DE COLLECTE DES </a:t>
            </a:r>
            <a:r>
              <a:rPr lang="fr-FR" sz="3000" b="1" dirty="0" smtClean="0">
                <a:effectLst>
                  <a:outerShdw blurRad="50800" dist="38100" algn="tr" rotWithShape="0">
                    <a:prstClr val="black">
                      <a:alpha val="40000"/>
                    </a:prstClr>
                  </a:outerShdw>
                </a:effectLst>
              </a:rPr>
              <a:t>DONNÉES </a:t>
            </a:r>
            <a:r>
              <a:rPr lang="fr-FR" sz="3000" dirty="0"/>
              <a:t/>
            </a:r>
            <a:br>
              <a:rPr lang="fr-FR" sz="3000" dirty="0"/>
            </a:br>
            <a:r>
              <a:rPr lang="fr-FR" sz="3000" b="1" dirty="0">
                <a:effectLst>
                  <a:outerShdw blurRad="50800" dist="38100" algn="tr" rotWithShape="0">
                    <a:prstClr val="black">
                      <a:alpha val="40000"/>
                    </a:prstClr>
                  </a:outerShdw>
                </a:effectLst>
              </a:rPr>
              <a:t>SUR LES FEMMES VICTIMES DE VIOLENCE  AU NIVEAU DE LA WILAYA </a:t>
            </a:r>
            <a:r>
              <a:rPr lang="fr-FR" sz="3000" b="1" dirty="0" smtClean="0">
                <a:effectLst>
                  <a:outerShdw blurRad="50800" dist="38100" algn="tr" rotWithShape="0">
                    <a:prstClr val="black">
                      <a:alpha val="40000"/>
                    </a:prstClr>
                  </a:outerShdw>
                </a:effectLst>
              </a:rPr>
              <a:t>D’ORAN</a:t>
            </a:r>
            <a:br>
              <a:rPr lang="fr-FR" sz="3000" b="1" dirty="0" smtClean="0">
                <a:effectLst>
                  <a:outerShdw blurRad="50800" dist="38100" algn="tr" rotWithShape="0">
                    <a:prstClr val="black">
                      <a:alpha val="40000"/>
                    </a:prstClr>
                  </a:outerShdw>
                </a:effectLst>
              </a:rPr>
            </a:br>
            <a:r>
              <a:rPr lang="fr-FR" sz="3000" b="1" dirty="0" smtClean="0">
                <a:effectLst>
                  <a:outerShdw blurRad="50800" dist="38100" algn="tr" rotWithShape="0">
                    <a:prstClr val="black">
                      <a:alpha val="40000"/>
                    </a:prstClr>
                  </a:outerShdw>
                </a:effectLst>
              </a:rPr>
              <a:t>2009 - 2010 </a:t>
            </a:r>
            <a:endParaRPr lang="fr-FR" sz="3000" dirty="0"/>
          </a:p>
        </p:txBody>
      </p:sp>
      <p:graphicFrame>
        <p:nvGraphicFramePr>
          <p:cNvPr id="1026" name="Object 2"/>
          <p:cNvGraphicFramePr>
            <a:graphicFrameLocks noChangeAspect="1"/>
          </p:cNvGraphicFramePr>
          <p:nvPr/>
        </p:nvGraphicFramePr>
        <p:xfrm>
          <a:off x="0" y="6126163"/>
          <a:ext cx="731838" cy="731837"/>
        </p:xfrm>
        <a:graphic>
          <a:graphicData uri="http://schemas.openxmlformats.org/presentationml/2006/ole">
            <mc:AlternateContent xmlns:mc="http://schemas.openxmlformats.org/markup-compatibility/2006">
              <mc:Choice xmlns:v="urn:schemas-microsoft-com:vml" Requires="v">
                <p:oleObj spid="_x0000_s1027" name="Picture" r:id="rId3" imgW="731520" imgH="731520" progId="Word.Picture.8">
                  <p:embed/>
                </p:oleObj>
              </mc:Choice>
              <mc:Fallback>
                <p:oleObj name="Picture" r:id="rId3" imgW="731520" imgH="731520" progId="Word.Picture.8">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126163"/>
                        <a:ext cx="731838" cy="731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Rectangle 3"/>
          <p:cNvSpPr/>
          <p:nvPr/>
        </p:nvSpPr>
        <p:spPr>
          <a:xfrm>
            <a:off x="6858016" y="6357958"/>
            <a:ext cx="2285984" cy="50004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200" dirty="0" smtClean="0">
                <a:solidFill>
                  <a:srgbClr val="C00000"/>
                </a:solidFill>
              </a:rPr>
              <a:t>INSP 2011</a:t>
            </a:r>
            <a:endParaRPr lang="fr-FR" sz="1200" dirty="0">
              <a:solidFill>
                <a:srgbClr val="C00000"/>
              </a:solidFill>
            </a:endParaRPr>
          </a:p>
        </p:txBody>
      </p:sp>
      <p:sp>
        <p:nvSpPr>
          <p:cNvPr id="5" name="Rectangle 4"/>
          <p:cNvSpPr/>
          <p:nvPr/>
        </p:nvSpPr>
        <p:spPr>
          <a:xfrm>
            <a:off x="4857688" y="5143512"/>
            <a:ext cx="4286312" cy="85725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Dr Radia </a:t>
            </a:r>
            <a:r>
              <a:rPr lang="fr-FR" dirty="0" err="1" smtClean="0"/>
              <a:t>Djekoune</a:t>
            </a:r>
            <a:endParaRPr lang="fr-FR" dirty="0" smtClean="0"/>
          </a:p>
          <a:p>
            <a:pPr algn="ctr"/>
            <a:r>
              <a:rPr lang="fr-FR" dirty="0" smtClean="0"/>
              <a:t>Médecin épidémiologiste</a:t>
            </a:r>
          </a:p>
          <a:p>
            <a:pPr algn="ctr"/>
            <a:r>
              <a:rPr lang="fr-FR" dirty="0" smtClean="0"/>
              <a:t>INSP</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style>
          <a:lnRef idx="2">
            <a:schemeClr val="accent1"/>
          </a:lnRef>
          <a:fillRef idx="1">
            <a:schemeClr val="lt1"/>
          </a:fillRef>
          <a:effectRef idx="0">
            <a:schemeClr val="accent1"/>
          </a:effectRef>
          <a:fontRef idx="minor">
            <a:schemeClr val="dk1"/>
          </a:fontRef>
        </p:style>
        <p:txBody>
          <a:bodyPr>
            <a:normAutofit/>
          </a:bodyPr>
          <a:lstStyle/>
          <a:p>
            <a:r>
              <a:rPr lang="fr-FR" sz="4000" b="1" dirty="0" smtClean="0"/>
              <a:t>Facteurs de risques</a:t>
            </a:r>
            <a:endParaRPr lang="fr-FR" sz="2000" dirty="0"/>
          </a:p>
        </p:txBody>
      </p:sp>
      <p:sp>
        <p:nvSpPr>
          <p:cNvPr id="3" name="Espace réservé du contenu 2"/>
          <p:cNvSpPr>
            <a:spLocks noGrp="1"/>
          </p:cNvSpPr>
          <p:nvPr>
            <p:ph idx="1"/>
          </p:nvPr>
        </p:nvSpPr>
        <p:spPr>
          <a:xfrm>
            <a:off x="457200" y="1285860"/>
            <a:ext cx="8229600" cy="5143536"/>
          </a:xfrm>
        </p:spPr>
        <p:txBody>
          <a:bodyPr>
            <a:normAutofit fontScale="77500" lnSpcReduction="20000"/>
          </a:bodyPr>
          <a:lstStyle/>
          <a:p>
            <a:pPr>
              <a:buNone/>
            </a:pPr>
            <a:r>
              <a:rPr lang="fr-FR" sz="2800" dirty="0" smtClean="0"/>
              <a:t>Certains facteurs sont liés aux auteurs des violences, d’autres aux victimes et d’autres encore aux deux.</a:t>
            </a:r>
          </a:p>
          <a:p>
            <a:r>
              <a:rPr lang="fr-FR" sz="2800" dirty="0" smtClean="0"/>
              <a:t>faible niveau d’éducation (auteurs et victimes);</a:t>
            </a:r>
          </a:p>
          <a:p>
            <a:r>
              <a:rPr lang="fr-FR" sz="2800" dirty="0" smtClean="0"/>
              <a:t>exposition à la maltraitance pendant l’enfance (auteurs et victimes);</a:t>
            </a:r>
          </a:p>
          <a:p>
            <a:r>
              <a:rPr lang="fr-FR" sz="2800" dirty="0" smtClean="0"/>
              <a:t>le fait d’être témoins de violences parentales (auteurs et victimes);</a:t>
            </a:r>
          </a:p>
          <a:p>
            <a:r>
              <a:rPr lang="fr-FR" sz="2800" dirty="0" smtClean="0"/>
              <a:t>troubles antisociaux de la personnalité (auteurs);</a:t>
            </a:r>
          </a:p>
          <a:p>
            <a:r>
              <a:rPr lang="fr-FR" sz="2800" dirty="0" smtClean="0"/>
              <a:t>L’alcoolisme, la toxicomanie, la pauvreté, l’isolement social.</a:t>
            </a:r>
          </a:p>
          <a:p>
            <a:r>
              <a:rPr lang="fr-FR" sz="2800" dirty="0" smtClean="0"/>
              <a:t>attitudes d’acceptation de la violence (auteurs et victimes).</a:t>
            </a:r>
          </a:p>
          <a:p>
            <a:pPr>
              <a:buNone/>
            </a:pPr>
            <a:r>
              <a:rPr lang="fr-FR" sz="2800" dirty="0" smtClean="0"/>
              <a:t>Facteurs de risque spécifiques de la violence du partenaire intime:</a:t>
            </a:r>
          </a:p>
          <a:p>
            <a:r>
              <a:rPr lang="fr-FR" sz="2800" dirty="0" smtClean="0"/>
              <a:t>antécédents d’actes violences en tant qu’auteur ou victime; </a:t>
            </a:r>
          </a:p>
          <a:p>
            <a:r>
              <a:rPr lang="fr-FR" sz="2800" dirty="0" smtClean="0"/>
              <a:t>mésentente et insatisfaction conjugales (auteurs et victimes).</a:t>
            </a:r>
          </a:p>
          <a:p>
            <a:pPr>
              <a:buNone/>
            </a:pPr>
            <a:r>
              <a:rPr lang="fr-FR" sz="2800" dirty="0" smtClean="0"/>
              <a:t>Convictions sur l’honneur familial et la pureté sexuelle; </a:t>
            </a:r>
          </a:p>
          <a:p>
            <a:pPr>
              <a:buNone/>
            </a:pPr>
            <a:r>
              <a:rPr lang="fr-FR" sz="2800" dirty="0" smtClean="0"/>
              <a:t>Faiblesse des sanctions juridiques contre la violence sexuelle.</a:t>
            </a:r>
          </a:p>
          <a:p>
            <a:pPr>
              <a:buNone/>
            </a:pPr>
            <a:r>
              <a:rPr lang="fr-FR" sz="2800" dirty="0" smtClean="0"/>
              <a:t>L’inégalité des femmes par rapport aux hommes et le recours à la violence en tant que norme</a:t>
            </a:r>
          </a:p>
          <a:p>
            <a:pPr>
              <a:buNone/>
            </a:pPr>
            <a:endParaRPr lang="fr-FR" sz="2800" dirty="0"/>
          </a:p>
        </p:txBody>
      </p:sp>
      <p:graphicFrame>
        <p:nvGraphicFramePr>
          <p:cNvPr id="14338" name="Object 2"/>
          <p:cNvGraphicFramePr>
            <a:graphicFrameLocks noChangeAspect="1"/>
          </p:cNvGraphicFramePr>
          <p:nvPr/>
        </p:nvGraphicFramePr>
        <p:xfrm>
          <a:off x="0" y="6126163"/>
          <a:ext cx="731838" cy="731837"/>
        </p:xfrm>
        <a:graphic>
          <a:graphicData uri="http://schemas.openxmlformats.org/presentationml/2006/ole">
            <mc:AlternateContent xmlns:mc="http://schemas.openxmlformats.org/markup-compatibility/2006">
              <mc:Choice xmlns:v="urn:schemas-microsoft-com:vml" Requires="v">
                <p:oleObj spid="_x0000_s26627" name="Picture" r:id="rId3" imgW="731520" imgH="731520" progId="Word.Picture.8">
                  <p:embed/>
                </p:oleObj>
              </mc:Choice>
              <mc:Fallback>
                <p:oleObj name="Picture" r:id="rId3" imgW="731520" imgH="731520" progId="Word.Picture.8">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126163"/>
                        <a:ext cx="731838" cy="731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p:cNvSpPr/>
          <p:nvPr/>
        </p:nvSpPr>
        <p:spPr>
          <a:xfrm>
            <a:off x="6858016" y="6357958"/>
            <a:ext cx="2285984" cy="50004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200" dirty="0" smtClean="0">
                <a:solidFill>
                  <a:srgbClr val="C00000"/>
                </a:solidFill>
              </a:rPr>
              <a:t>INSP 2011</a:t>
            </a:r>
            <a:endParaRPr lang="fr-FR" sz="1200" dirty="0">
              <a:solidFill>
                <a:srgbClr val="C0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style>
          <a:lnRef idx="2">
            <a:schemeClr val="accent1"/>
          </a:lnRef>
          <a:fillRef idx="1">
            <a:schemeClr val="lt1"/>
          </a:fillRef>
          <a:effectRef idx="0">
            <a:schemeClr val="accent1"/>
          </a:effectRef>
          <a:fontRef idx="minor">
            <a:schemeClr val="dk1"/>
          </a:fontRef>
        </p:style>
        <p:txBody>
          <a:bodyPr>
            <a:normAutofit/>
          </a:bodyPr>
          <a:lstStyle/>
          <a:p>
            <a:r>
              <a:rPr lang="fr-FR" sz="4000" b="1" dirty="0" smtClean="0"/>
              <a:t>Historique </a:t>
            </a:r>
            <a:endParaRPr lang="fr-FR" sz="2000" dirty="0"/>
          </a:p>
        </p:txBody>
      </p:sp>
      <p:sp>
        <p:nvSpPr>
          <p:cNvPr id="3" name="Espace réservé du contenu 2"/>
          <p:cNvSpPr>
            <a:spLocks noGrp="1"/>
          </p:cNvSpPr>
          <p:nvPr>
            <p:ph idx="1"/>
          </p:nvPr>
        </p:nvSpPr>
        <p:spPr>
          <a:xfrm>
            <a:off x="428596" y="1428736"/>
            <a:ext cx="8229600" cy="5000660"/>
          </a:xfrm>
        </p:spPr>
        <p:txBody>
          <a:bodyPr>
            <a:normAutofit/>
          </a:bodyPr>
          <a:lstStyle/>
          <a:p>
            <a:r>
              <a:rPr lang="fr-FR" sz="2800" dirty="0" smtClean="0"/>
              <a:t>1979 : le DG de la santé des USA a été le premier à le souligner clairement, dans un rapport intitulé Healthy people, ou il déclarait que dans les efforts pour améliorer la santé des habitants de son peuple, on ne serait ignorer les conséquences des comportements violents , de sorte que s’attaquer aux racines de la violence devenait une priorité pour les milieux de la santé</a:t>
            </a:r>
          </a:p>
        </p:txBody>
      </p:sp>
      <p:sp>
        <p:nvSpPr>
          <p:cNvPr id="5" name="Rectangle 4"/>
          <p:cNvSpPr/>
          <p:nvPr/>
        </p:nvSpPr>
        <p:spPr>
          <a:xfrm>
            <a:off x="6858016" y="6357958"/>
            <a:ext cx="2285984" cy="50004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200" dirty="0" smtClean="0">
                <a:solidFill>
                  <a:srgbClr val="C00000"/>
                </a:solidFill>
              </a:rPr>
              <a:t>INSP 2011</a:t>
            </a:r>
            <a:endParaRPr lang="fr-FR" sz="1200" dirty="0">
              <a:solidFill>
                <a:srgbClr val="C00000"/>
              </a:solidFill>
            </a:endParaRPr>
          </a:p>
        </p:txBody>
      </p:sp>
      <p:sp>
        <p:nvSpPr>
          <p:cNvPr id="7" name="Espace réservé du contenu 2"/>
          <p:cNvSpPr txBox="1">
            <a:spLocks/>
          </p:cNvSpPr>
          <p:nvPr/>
        </p:nvSpPr>
        <p:spPr>
          <a:xfrm>
            <a:off x="357158" y="1285860"/>
            <a:ext cx="8482042" cy="5081622"/>
          </a:xfrm>
          <a:prstGeom prst="rect">
            <a:avLst/>
          </a:prstGeom>
          <a:solidFill>
            <a:schemeClr val="bg1"/>
          </a:solidFill>
        </p:spPr>
        <p:txBody>
          <a:bodyPr vert="horz" lIns="91440" tIns="45720" rIns="91440" bIns="45720" rtlCol="0">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2800" b="0" i="0" u="none" strike="noStrike" kern="1200" cap="none" spc="0" normalizeH="0" baseline="0" noProof="0" dirty="0" smtClean="0">
                <a:ln>
                  <a:noFill/>
                </a:ln>
                <a:solidFill>
                  <a:schemeClr val="tx1"/>
                </a:solidFill>
                <a:effectLst/>
                <a:uLnTx/>
                <a:uFillTx/>
                <a:latin typeface="+mn-lt"/>
                <a:ea typeface="+mn-ea"/>
                <a:cs typeface="+mn-cs"/>
              </a:rPr>
              <a:t>La violence à l’encontre des femmes est un problème universel</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2800" b="0" i="0" u="none" strike="noStrike" kern="1200" cap="none" spc="0" normalizeH="0" baseline="0" noProof="0" dirty="0" smtClean="0">
                <a:ln>
                  <a:noFill/>
                </a:ln>
                <a:solidFill>
                  <a:schemeClr val="tx1"/>
                </a:solidFill>
                <a:effectLst/>
                <a:uLnTx/>
                <a:uFillTx/>
                <a:latin typeface="+mn-lt"/>
                <a:ea typeface="+mn-ea"/>
                <a:cs typeface="+mn-cs"/>
              </a:rPr>
              <a:t>La multiplication des études, la pression des mouvements des femmes et des associations des droits de l’homme ont conduit à des progrès importants des droits international</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2800" b="0" i="0" u="none" strike="noStrike" kern="1200" cap="none" spc="0" normalizeH="0" baseline="0" noProof="0" dirty="0" smtClean="0">
                <a:ln>
                  <a:noFill/>
                </a:ln>
                <a:solidFill>
                  <a:schemeClr val="tx1"/>
                </a:solidFill>
                <a:effectLst/>
                <a:uLnTx/>
                <a:uFillTx/>
                <a:latin typeface="+mn-lt"/>
                <a:ea typeface="+mn-ea"/>
                <a:cs typeface="+mn-cs"/>
              </a:rPr>
              <a:t>La résolution 48/104 de l’ONU sur l’élimination de la violence à l’égard des femmes : Définition /formes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2800" b="0" i="0" u="none" strike="noStrike" kern="1200" cap="none" spc="0" normalizeH="0" baseline="0" noProof="0" dirty="0" smtClean="0">
                <a:ln>
                  <a:noFill/>
                </a:ln>
                <a:solidFill>
                  <a:schemeClr val="tx1"/>
                </a:solidFill>
                <a:effectLst/>
                <a:uLnTx/>
                <a:uFillTx/>
                <a:latin typeface="+mn-lt"/>
                <a:ea typeface="+mn-ea"/>
                <a:cs typeface="+mn-cs"/>
              </a:rPr>
              <a:t>En 1994: un rapporteur spécial (SRVAW) sur la violence faite aux femmes, ses causes et ses conséquences , est nommé par la commission des droits de l’homme de l’ONU</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67587" name="Object 3"/>
          <p:cNvGraphicFramePr>
            <a:graphicFrameLocks noChangeAspect="1"/>
          </p:cNvGraphicFramePr>
          <p:nvPr/>
        </p:nvGraphicFramePr>
        <p:xfrm>
          <a:off x="0" y="6126163"/>
          <a:ext cx="731838" cy="731837"/>
        </p:xfrm>
        <a:graphic>
          <a:graphicData uri="http://schemas.openxmlformats.org/presentationml/2006/ole">
            <mc:AlternateContent xmlns:mc="http://schemas.openxmlformats.org/markup-compatibility/2006">
              <mc:Choice xmlns:v="urn:schemas-microsoft-com:vml" Requires="v">
                <p:oleObj spid="_x0000_s67588" name="Picture" r:id="rId3" imgW="731520" imgH="731520" progId="Word.Picture.8">
                  <p:embed/>
                </p:oleObj>
              </mc:Choice>
              <mc:Fallback>
                <p:oleObj name="Picture" r:id="rId3" imgW="731520" imgH="731520" progId="Word.Picture.8">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126163"/>
                        <a:ext cx="731838" cy="731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style>
          <a:lnRef idx="2">
            <a:schemeClr val="accent1"/>
          </a:lnRef>
          <a:fillRef idx="1">
            <a:schemeClr val="lt1"/>
          </a:fillRef>
          <a:effectRef idx="0">
            <a:schemeClr val="accent1"/>
          </a:effectRef>
          <a:fontRef idx="minor">
            <a:schemeClr val="dk1"/>
          </a:fontRef>
        </p:style>
        <p:txBody>
          <a:bodyPr>
            <a:normAutofit/>
          </a:bodyPr>
          <a:lstStyle/>
          <a:p>
            <a:r>
              <a:rPr lang="fr-FR" sz="4000" b="1" dirty="0" smtClean="0"/>
              <a:t>Historique </a:t>
            </a:r>
            <a:endParaRPr lang="fr-FR" sz="2000" dirty="0"/>
          </a:p>
        </p:txBody>
      </p:sp>
      <p:graphicFrame>
        <p:nvGraphicFramePr>
          <p:cNvPr id="14338" name="Object 2"/>
          <p:cNvGraphicFramePr>
            <a:graphicFrameLocks noChangeAspect="1"/>
          </p:cNvGraphicFramePr>
          <p:nvPr/>
        </p:nvGraphicFramePr>
        <p:xfrm>
          <a:off x="0" y="6126163"/>
          <a:ext cx="731838" cy="731837"/>
        </p:xfrm>
        <a:graphic>
          <a:graphicData uri="http://schemas.openxmlformats.org/presentationml/2006/ole">
            <mc:AlternateContent xmlns:mc="http://schemas.openxmlformats.org/markup-compatibility/2006">
              <mc:Choice xmlns:v="urn:schemas-microsoft-com:vml" Requires="v">
                <p:oleObj spid="_x0000_s29699" name="Picture" r:id="rId3" imgW="731520" imgH="731520" progId="Word.Picture.8">
                  <p:embed/>
                </p:oleObj>
              </mc:Choice>
              <mc:Fallback>
                <p:oleObj name="Picture" r:id="rId3" imgW="731520" imgH="731520" progId="Word.Picture.8">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126163"/>
                        <a:ext cx="731838" cy="731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p:cNvSpPr/>
          <p:nvPr/>
        </p:nvSpPr>
        <p:spPr>
          <a:xfrm>
            <a:off x="6858016" y="6357958"/>
            <a:ext cx="2285984" cy="50004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200" dirty="0" smtClean="0">
                <a:solidFill>
                  <a:srgbClr val="C00000"/>
                </a:solidFill>
              </a:rPr>
              <a:t>INSP 2011</a:t>
            </a:r>
            <a:endParaRPr lang="fr-FR" sz="1200" dirty="0">
              <a:solidFill>
                <a:srgbClr val="C00000"/>
              </a:solidFill>
            </a:endParaRPr>
          </a:p>
        </p:txBody>
      </p:sp>
      <p:sp>
        <p:nvSpPr>
          <p:cNvPr id="7" name="Espace réservé du contenu 6"/>
          <p:cNvSpPr>
            <a:spLocks noGrp="1"/>
          </p:cNvSpPr>
          <p:nvPr>
            <p:ph idx="1"/>
          </p:nvPr>
        </p:nvSpPr>
        <p:spPr>
          <a:xfrm>
            <a:off x="428596" y="1600200"/>
            <a:ext cx="8229600" cy="4829196"/>
          </a:xfrm>
        </p:spPr>
        <p:txBody>
          <a:bodyPr>
            <a:normAutofit fontScale="77500" lnSpcReduction="20000"/>
          </a:bodyPr>
          <a:lstStyle/>
          <a:p>
            <a:r>
              <a:rPr lang="fr-FR" dirty="0" smtClean="0"/>
              <a:t>OMS en 1996 à Genève :a permis une prise de conscience collective en exposant la question devant le monde entier dans un assemblée mondiale de la santé , déclare que la violence constitue l’un des principaux problèmes de santé publique dans le monde, et que la santé à un rôle comme coordinateur de nombreux intervenants (justice , police,…)</a:t>
            </a:r>
          </a:p>
          <a:p>
            <a:pPr>
              <a:buNone/>
            </a:pPr>
            <a:endParaRPr lang="fr-FR" dirty="0" smtClean="0"/>
          </a:p>
          <a:p>
            <a:r>
              <a:rPr lang="fr-FR" dirty="0" smtClean="0"/>
              <a:t>En France : en </a:t>
            </a:r>
            <a:r>
              <a:rPr lang="fr-FR" u="sng" dirty="0" smtClean="0"/>
              <a:t>2000</a:t>
            </a:r>
            <a:r>
              <a:rPr lang="fr-FR" dirty="0" smtClean="0"/>
              <a:t>: enquête Enveff , </a:t>
            </a:r>
            <a:r>
              <a:rPr lang="fr-FR" u="sng" dirty="0" smtClean="0"/>
              <a:t>2008</a:t>
            </a:r>
            <a:r>
              <a:rPr lang="fr-FR" dirty="0" smtClean="0"/>
              <a:t> enquête INSEE sur les violences faites au femmes: la violence conjugale plus fréquente</a:t>
            </a:r>
          </a:p>
          <a:p>
            <a:pPr>
              <a:buNone/>
            </a:pPr>
            <a:endParaRPr lang="fr-FR" dirty="0" smtClean="0"/>
          </a:p>
          <a:p>
            <a:r>
              <a:rPr lang="fr-FR" dirty="0" smtClean="0"/>
              <a:t>Au Maroc : en 2005 , le réseau Anaruz présente un rapport sur les donnée des violences faites aux  femmes: la violence conjugale est la plus fréquente (80%)</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style>
          <a:lnRef idx="2">
            <a:schemeClr val="accent1"/>
          </a:lnRef>
          <a:fillRef idx="1">
            <a:schemeClr val="lt1"/>
          </a:fillRef>
          <a:effectRef idx="0">
            <a:schemeClr val="accent1"/>
          </a:effectRef>
          <a:fontRef idx="minor">
            <a:schemeClr val="dk1"/>
          </a:fontRef>
        </p:style>
        <p:txBody>
          <a:bodyPr>
            <a:normAutofit/>
          </a:bodyPr>
          <a:lstStyle/>
          <a:p>
            <a:r>
              <a:rPr lang="fr-FR" sz="4000" b="1" dirty="0" smtClean="0"/>
              <a:t>Historique </a:t>
            </a:r>
            <a:endParaRPr lang="fr-FR" sz="2000" dirty="0"/>
          </a:p>
        </p:txBody>
      </p:sp>
      <p:sp>
        <p:nvSpPr>
          <p:cNvPr id="3" name="Espace réservé du contenu 2"/>
          <p:cNvSpPr>
            <a:spLocks noGrp="1"/>
          </p:cNvSpPr>
          <p:nvPr>
            <p:ph idx="1"/>
          </p:nvPr>
        </p:nvSpPr>
        <p:spPr>
          <a:xfrm>
            <a:off x="457200" y="1428736"/>
            <a:ext cx="8229600" cy="5000660"/>
          </a:xfrm>
        </p:spPr>
        <p:txBody>
          <a:bodyPr>
            <a:normAutofit/>
          </a:bodyPr>
          <a:lstStyle/>
          <a:p>
            <a:r>
              <a:rPr lang="fr-FR" sz="2800" dirty="0" smtClean="0"/>
              <a:t>En Algérie : Ordonnance; N°96-03 du 10/01/1996 : sur l’élimination de toute discrimination à l’égard des femmes</a:t>
            </a:r>
          </a:p>
          <a:p>
            <a:r>
              <a:rPr lang="fr-FR" sz="2800" dirty="0" smtClean="0"/>
              <a:t>Étude en 2001: Pr Mehdi et son équipe, sur les victimes de violences qui consultent la médecine légale au niveau de CHU de Mustapha Bacha: 81% des femmes sont agressées au domicile</a:t>
            </a:r>
          </a:p>
          <a:p>
            <a:r>
              <a:rPr lang="fr-FR" sz="2800" dirty="0" smtClean="0"/>
              <a:t>En 2001: une enquête exploratoire du CENEAP pour le PNUD et SOS femme en détresse: dans 77% des cas , l’agresseur est le mari pour les femmes d’ âge entre 30 à 39 ans.</a:t>
            </a:r>
          </a:p>
          <a:p>
            <a:endParaRPr lang="fr-FR" sz="2800" dirty="0" smtClean="0"/>
          </a:p>
          <a:p>
            <a:pPr>
              <a:buNone/>
            </a:pPr>
            <a:endParaRPr lang="fr-FR" sz="2800" dirty="0"/>
          </a:p>
        </p:txBody>
      </p:sp>
      <p:graphicFrame>
        <p:nvGraphicFramePr>
          <p:cNvPr id="14338" name="Object 2"/>
          <p:cNvGraphicFramePr>
            <a:graphicFrameLocks noChangeAspect="1"/>
          </p:cNvGraphicFramePr>
          <p:nvPr/>
        </p:nvGraphicFramePr>
        <p:xfrm>
          <a:off x="0" y="6126163"/>
          <a:ext cx="731838" cy="731837"/>
        </p:xfrm>
        <a:graphic>
          <a:graphicData uri="http://schemas.openxmlformats.org/presentationml/2006/ole">
            <mc:AlternateContent xmlns:mc="http://schemas.openxmlformats.org/markup-compatibility/2006">
              <mc:Choice xmlns:v="urn:schemas-microsoft-com:vml" Requires="v">
                <p:oleObj spid="_x0000_s68611" name="Picture" r:id="rId3" imgW="731520" imgH="731520" progId="Word.Picture.8">
                  <p:embed/>
                </p:oleObj>
              </mc:Choice>
              <mc:Fallback>
                <p:oleObj name="Picture" r:id="rId3" imgW="731520" imgH="731520" progId="Word.Picture.8">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126163"/>
                        <a:ext cx="731838" cy="731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p:cNvSpPr/>
          <p:nvPr/>
        </p:nvSpPr>
        <p:spPr>
          <a:xfrm>
            <a:off x="6858016" y="6357958"/>
            <a:ext cx="2285984" cy="50004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200" dirty="0" smtClean="0">
                <a:solidFill>
                  <a:srgbClr val="C00000"/>
                </a:solidFill>
              </a:rPr>
              <a:t>INSP 2011</a:t>
            </a:r>
            <a:endParaRPr lang="fr-FR" sz="1200" dirty="0">
              <a:solidFill>
                <a:srgbClr val="C0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style>
          <a:lnRef idx="2">
            <a:schemeClr val="accent1"/>
          </a:lnRef>
          <a:fillRef idx="1">
            <a:schemeClr val="lt1"/>
          </a:fillRef>
          <a:effectRef idx="0">
            <a:schemeClr val="accent1"/>
          </a:effectRef>
          <a:fontRef idx="minor">
            <a:schemeClr val="dk1"/>
          </a:fontRef>
        </p:style>
        <p:txBody>
          <a:bodyPr>
            <a:normAutofit/>
          </a:bodyPr>
          <a:lstStyle/>
          <a:p>
            <a:r>
              <a:rPr lang="fr-FR" sz="4000" b="1" dirty="0" smtClean="0"/>
              <a:t>Historique </a:t>
            </a:r>
            <a:endParaRPr lang="fr-FR" sz="2000" dirty="0"/>
          </a:p>
        </p:txBody>
      </p:sp>
      <p:sp>
        <p:nvSpPr>
          <p:cNvPr id="3" name="Espace réservé du contenu 2"/>
          <p:cNvSpPr>
            <a:spLocks noGrp="1"/>
          </p:cNvSpPr>
          <p:nvPr>
            <p:ph idx="1"/>
          </p:nvPr>
        </p:nvSpPr>
        <p:spPr>
          <a:xfrm>
            <a:off x="457200" y="1428736"/>
            <a:ext cx="8401080" cy="5000660"/>
          </a:xfrm>
        </p:spPr>
        <p:txBody>
          <a:bodyPr>
            <a:normAutofit/>
          </a:bodyPr>
          <a:lstStyle/>
          <a:p>
            <a:r>
              <a:rPr lang="fr-FR" sz="2800" dirty="0" smtClean="0"/>
              <a:t>Enquête de l’INSP en 2003: enquête nationale, multidisciplinaire , relative aux violences à l’égard des femmes afin d’identifier les différents types de violence,  les conséquences et la prise en charge de ces victimes: la violence conjugale est plus fréquente (67%) et 94% des cas est de nature physique.</a:t>
            </a:r>
          </a:p>
          <a:p>
            <a:r>
              <a:rPr lang="fr-FR" sz="2800" dirty="0" smtClean="0"/>
              <a:t>Enquête en 2006 par le ministère de la famille et de la condition féminine </a:t>
            </a:r>
            <a:endParaRPr lang="fr-FR" sz="2800" dirty="0" smtClean="0">
              <a:solidFill>
                <a:srgbClr val="0000FF"/>
              </a:solidFill>
            </a:endParaRPr>
          </a:p>
          <a:p>
            <a:endParaRPr lang="fr-FR" sz="2800" dirty="0" smtClean="0"/>
          </a:p>
          <a:p>
            <a:endParaRPr lang="fr-FR" sz="2800" dirty="0" smtClean="0"/>
          </a:p>
          <a:p>
            <a:pPr>
              <a:buNone/>
            </a:pPr>
            <a:endParaRPr lang="fr-FR" sz="2800" dirty="0"/>
          </a:p>
        </p:txBody>
      </p:sp>
      <p:graphicFrame>
        <p:nvGraphicFramePr>
          <p:cNvPr id="14338" name="Object 2"/>
          <p:cNvGraphicFramePr>
            <a:graphicFrameLocks noChangeAspect="1"/>
          </p:cNvGraphicFramePr>
          <p:nvPr/>
        </p:nvGraphicFramePr>
        <p:xfrm>
          <a:off x="0" y="6126163"/>
          <a:ext cx="731838" cy="731837"/>
        </p:xfrm>
        <a:graphic>
          <a:graphicData uri="http://schemas.openxmlformats.org/presentationml/2006/ole">
            <mc:AlternateContent xmlns:mc="http://schemas.openxmlformats.org/markup-compatibility/2006">
              <mc:Choice xmlns:v="urn:schemas-microsoft-com:vml" Requires="v">
                <p:oleObj spid="_x0000_s30723" name="Picture" r:id="rId3" imgW="731520" imgH="731520" progId="Word.Picture.8">
                  <p:embed/>
                </p:oleObj>
              </mc:Choice>
              <mc:Fallback>
                <p:oleObj name="Picture" r:id="rId3" imgW="731520" imgH="731520" progId="Word.Picture.8">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126163"/>
                        <a:ext cx="731838" cy="731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p:cNvSpPr/>
          <p:nvPr/>
        </p:nvSpPr>
        <p:spPr>
          <a:xfrm>
            <a:off x="6858016" y="6357958"/>
            <a:ext cx="2285984" cy="50004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200" dirty="0" smtClean="0">
                <a:solidFill>
                  <a:srgbClr val="C00000"/>
                </a:solidFill>
              </a:rPr>
              <a:t>INSP 2011</a:t>
            </a:r>
            <a:endParaRPr lang="fr-FR" sz="1200" dirty="0">
              <a:solidFill>
                <a:srgbClr val="C0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Autofit/>
          </a:bodyPr>
          <a:lstStyle/>
          <a:p>
            <a:pPr>
              <a:buNone/>
            </a:pPr>
            <a:r>
              <a:rPr lang="fr-FR" sz="2800" dirty="0"/>
              <a:t> </a:t>
            </a:r>
            <a:r>
              <a:rPr lang="fr-FR" sz="2800" dirty="0" smtClean="0"/>
              <a:t>Le </a:t>
            </a:r>
            <a:r>
              <a:rPr lang="fr-FR" sz="2800" dirty="0"/>
              <a:t>ministère de la famille et de la condition féminine avec la participation des différentes institutions dont l’INSP ont élaboré une stratégie nationale de lutte contre les violences faites aux femmes et planifier la collecte des données sur ce phénomène.</a:t>
            </a:r>
          </a:p>
          <a:p>
            <a:pPr>
              <a:buNone/>
            </a:pPr>
            <a:endParaRPr lang="fr-FR" sz="2800" dirty="0" smtClean="0"/>
          </a:p>
          <a:p>
            <a:pPr>
              <a:buNone/>
            </a:pPr>
            <a:r>
              <a:rPr lang="fr-FR" sz="2800" dirty="0" smtClean="0"/>
              <a:t>Dans </a:t>
            </a:r>
            <a:r>
              <a:rPr lang="fr-FR" sz="2800" dirty="0"/>
              <a:t>ce cadre, l’INSP décide de mettre en place un nouveau système reposant  sur un dispositif permanent de notification des cas de femmes agressées. </a:t>
            </a:r>
          </a:p>
          <a:p>
            <a:endParaRPr lang="fr-FR" sz="2800" dirty="0"/>
          </a:p>
        </p:txBody>
      </p:sp>
      <p:graphicFrame>
        <p:nvGraphicFramePr>
          <p:cNvPr id="14338" name="Object 2"/>
          <p:cNvGraphicFramePr>
            <a:graphicFrameLocks noChangeAspect="1"/>
          </p:cNvGraphicFramePr>
          <p:nvPr/>
        </p:nvGraphicFramePr>
        <p:xfrm>
          <a:off x="0" y="6126163"/>
          <a:ext cx="731838" cy="731837"/>
        </p:xfrm>
        <a:graphic>
          <a:graphicData uri="http://schemas.openxmlformats.org/presentationml/2006/ole">
            <mc:AlternateContent xmlns:mc="http://schemas.openxmlformats.org/markup-compatibility/2006">
              <mc:Choice xmlns:v="urn:schemas-microsoft-com:vml" Requires="v">
                <p:oleObj spid="_x0000_s16387" name="Picture" r:id="rId3" imgW="731520" imgH="731520" progId="Word.Picture.8">
                  <p:embed/>
                </p:oleObj>
              </mc:Choice>
              <mc:Fallback>
                <p:oleObj name="Picture" r:id="rId3" imgW="731520" imgH="731520" progId="Word.Picture.8">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126163"/>
                        <a:ext cx="731838" cy="731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re 1"/>
          <p:cNvSpPr>
            <a:spLocks noGrp="1"/>
          </p:cNvSpPr>
          <p:nvPr>
            <p:ph type="title"/>
          </p:nvPr>
        </p:nvSpPr>
        <p:spPr>
          <a:xfrm>
            <a:off x="457200" y="274638"/>
            <a:ext cx="8229600" cy="796908"/>
          </a:xfrm>
        </p:spPr>
        <p:style>
          <a:lnRef idx="2">
            <a:schemeClr val="accent1"/>
          </a:lnRef>
          <a:fillRef idx="1">
            <a:schemeClr val="lt1"/>
          </a:fillRef>
          <a:effectRef idx="0">
            <a:schemeClr val="accent1"/>
          </a:effectRef>
          <a:fontRef idx="minor">
            <a:schemeClr val="dk1"/>
          </a:fontRef>
        </p:style>
        <p:txBody>
          <a:bodyPr>
            <a:normAutofit/>
          </a:bodyPr>
          <a:lstStyle/>
          <a:p>
            <a:r>
              <a:rPr lang="fr-FR" sz="4000" b="1" dirty="0" smtClean="0"/>
              <a:t>Historique </a:t>
            </a:r>
            <a:endParaRPr lang="fr-FR"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buNone/>
            </a:pPr>
            <a:r>
              <a:rPr lang="fr-FR" sz="2800" dirty="0" smtClean="0"/>
              <a:t>Ce </a:t>
            </a:r>
            <a:r>
              <a:rPr lang="fr-FR" sz="2800" dirty="0"/>
              <a:t>dispositif est un support d’information (questionnaire), qui a  été testé par le SEMEP du CHU de Bab El Oued en 2007, </a:t>
            </a:r>
            <a:endParaRPr lang="fr-FR" sz="2800" dirty="0" smtClean="0"/>
          </a:p>
          <a:p>
            <a:pPr>
              <a:buNone/>
            </a:pPr>
            <a:endParaRPr lang="fr-FR" sz="2800" dirty="0" smtClean="0"/>
          </a:p>
          <a:p>
            <a:pPr>
              <a:buNone/>
            </a:pPr>
            <a:r>
              <a:rPr lang="fr-FR" sz="2800" dirty="0" smtClean="0"/>
              <a:t>puis  </a:t>
            </a:r>
            <a:r>
              <a:rPr lang="fr-FR" sz="2800" dirty="0"/>
              <a:t>la DSP d’ORAN a été choisie en 2008 pour piloter la collecte des données relatives aux violences à l’égard des femmes dans toute la wilaya, </a:t>
            </a:r>
          </a:p>
          <a:p>
            <a:endParaRPr lang="fr-FR" dirty="0"/>
          </a:p>
        </p:txBody>
      </p:sp>
      <p:graphicFrame>
        <p:nvGraphicFramePr>
          <p:cNvPr id="14338" name="Object 2"/>
          <p:cNvGraphicFramePr>
            <a:graphicFrameLocks noChangeAspect="1"/>
          </p:cNvGraphicFramePr>
          <p:nvPr/>
        </p:nvGraphicFramePr>
        <p:xfrm>
          <a:off x="0" y="6126163"/>
          <a:ext cx="731838" cy="731837"/>
        </p:xfrm>
        <a:graphic>
          <a:graphicData uri="http://schemas.openxmlformats.org/presentationml/2006/ole">
            <mc:AlternateContent xmlns:mc="http://schemas.openxmlformats.org/markup-compatibility/2006">
              <mc:Choice xmlns:v="urn:schemas-microsoft-com:vml" Requires="v">
                <p:oleObj spid="_x0000_s21507" name="Picture" r:id="rId3" imgW="731520" imgH="731520" progId="Word.Picture.8">
                  <p:embed/>
                </p:oleObj>
              </mc:Choice>
              <mc:Fallback>
                <p:oleObj name="Picture" r:id="rId3" imgW="731520" imgH="731520" progId="Word.Picture.8">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126163"/>
                        <a:ext cx="731838" cy="731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re 1"/>
          <p:cNvSpPr>
            <a:spLocks noGrp="1"/>
          </p:cNvSpPr>
          <p:nvPr>
            <p:ph type="title"/>
          </p:nvPr>
        </p:nvSpPr>
        <p:spPr>
          <a:xfrm>
            <a:off x="457200" y="274638"/>
            <a:ext cx="8229600" cy="725470"/>
          </a:xfrm>
        </p:spPr>
        <p:style>
          <a:lnRef idx="2">
            <a:schemeClr val="accent1"/>
          </a:lnRef>
          <a:fillRef idx="1">
            <a:schemeClr val="lt1"/>
          </a:fillRef>
          <a:effectRef idx="0">
            <a:schemeClr val="accent1"/>
          </a:effectRef>
          <a:fontRef idx="minor">
            <a:schemeClr val="dk1"/>
          </a:fontRef>
        </p:style>
        <p:txBody>
          <a:bodyPr>
            <a:normAutofit/>
          </a:bodyPr>
          <a:lstStyle/>
          <a:p>
            <a:r>
              <a:rPr lang="fr-FR" sz="4000" b="1" dirty="0" smtClean="0"/>
              <a:t>Historique </a:t>
            </a:r>
            <a:endParaRPr lang="fr-FR" sz="2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u="sng" dirty="0">
                <a:solidFill>
                  <a:srgbClr val="0000FF"/>
                </a:solidFill>
              </a:rPr>
              <a:t>Objectifs</a:t>
            </a:r>
            <a:r>
              <a:rPr lang="fr-FR" dirty="0">
                <a:solidFill>
                  <a:srgbClr val="0000FF"/>
                </a:solidFill>
              </a:rPr>
              <a:t/>
            </a:r>
            <a:br>
              <a:rPr lang="fr-FR" dirty="0">
                <a:solidFill>
                  <a:srgbClr val="0000FF"/>
                </a:solidFill>
              </a:rPr>
            </a:br>
            <a:endParaRPr lang="fr-FR" dirty="0">
              <a:solidFill>
                <a:srgbClr val="0000FF"/>
              </a:solidFill>
            </a:endParaRPr>
          </a:p>
        </p:txBody>
      </p:sp>
      <p:sp>
        <p:nvSpPr>
          <p:cNvPr id="3" name="Espace réservé du contenu 2"/>
          <p:cNvSpPr>
            <a:spLocks noGrp="1"/>
          </p:cNvSpPr>
          <p:nvPr>
            <p:ph idx="1"/>
          </p:nvPr>
        </p:nvSpPr>
        <p:spPr>
          <a:xfrm>
            <a:off x="428596" y="1142984"/>
            <a:ext cx="8229600" cy="4525963"/>
          </a:xfrm>
        </p:spPr>
        <p:txBody>
          <a:bodyPr>
            <a:noAutofit/>
          </a:bodyPr>
          <a:lstStyle/>
          <a:p>
            <a:pPr lvl="0"/>
            <a:r>
              <a:rPr lang="fr-FR" sz="2800" dirty="0"/>
              <a:t>Connaître les caractéristiques socio- démographiques des femmes victimes de violence </a:t>
            </a:r>
          </a:p>
          <a:p>
            <a:pPr lvl="0"/>
            <a:r>
              <a:rPr lang="fr-FR" sz="2800" dirty="0"/>
              <a:t>Décrire les différents types de violence</a:t>
            </a:r>
          </a:p>
          <a:p>
            <a:pPr lvl="0"/>
            <a:r>
              <a:rPr lang="fr-FR" sz="2800" dirty="0"/>
              <a:t>Déterminer les caractéristiques de l’agresseur</a:t>
            </a:r>
          </a:p>
          <a:p>
            <a:pPr lvl="0"/>
            <a:r>
              <a:rPr lang="fr-FR" sz="2800" dirty="0"/>
              <a:t>Identifier le lieu de l’agression</a:t>
            </a:r>
          </a:p>
          <a:p>
            <a:pPr lvl="0"/>
            <a:r>
              <a:rPr lang="fr-FR" sz="2800" dirty="0"/>
              <a:t>Déterminer la nature, la fréquence et les conséquences de la violence</a:t>
            </a:r>
          </a:p>
          <a:p>
            <a:pPr lvl="0"/>
            <a:r>
              <a:rPr lang="fr-FR" sz="2800" dirty="0"/>
              <a:t>Connaître la prise en charge de ces patientes</a:t>
            </a:r>
          </a:p>
          <a:p>
            <a:pPr lvl="0"/>
            <a:r>
              <a:rPr lang="fr-FR" sz="2800" dirty="0"/>
              <a:t>Proposer une stratégie de prévention de ces violences.</a:t>
            </a:r>
          </a:p>
          <a:p>
            <a:endParaRPr lang="fr-FR"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00166" y="2500306"/>
            <a:ext cx="6657964" cy="1143000"/>
          </a:xfrm>
          <a:ln w="38100">
            <a:solidFill>
              <a:srgbClr val="0000FF"/>
            </a:solidFill>
          </a:ln>
        </p:spPr>
        <p:txBody>
          <a:bodyPr>
            <a:normAutofit fontScale="90000"/>
          </a:bodyPr>
          <a:lstStyle/>
          <a:p>
            <a:r>
              <a:rPr lang="fr-FR" b="1" dirty="0" smtClean="0">
                <a:latin typeface="Verdana" pitchFamily="34" charset="0"/>
                <a:ea typeface="Verdana" pitchFamily="34" charset="0"/>
                <a:cs typeface="Verdana" pitchFamily="34" charset="0"/>
              </a:rPr>
              <a:t/>
            </a:r>
            <a:br>
              <a:rPr lang="fr-FR" b="1" dirty="0" smtClean="0">
                <a:latin typeface="Verdana" pitchFamily="34" charset="0"/>
                <a:ea typeface="Verdana" pitchFamily="34" charset="0"/>
                <a:cs typeface="Verdana" pitchFamily="34" charset="0"/>
              </a:rPr>
            </a:br>
            <a:r>
              <a:rPr lang="fr-FR" b="1" dirty="0" smtClean="0">
                <a:latin typeface="Verdana" pitchFamily="34" charset="0"/>
                <a:ea typeface="Verdana" pitchFamily="34" charset="0"/>
                <a:cs typeface="Verdana" pitchFamily="34" charset="0"/>
              </a:rPr>
              <a:t>Méthodologie</a:t>
            </a:r>
            <a:r>
              <a:rPr lang="fr-FR" dirty="0" smtClean="0">
                <a:latin typeface="Verdana" pitchFamily="34" charset="0"/>
                <a:ea typeface="Verdana" pitchFamily="34" charset="0"/>
                <a:cs typeface="Verdana" pitchFamily="34" charset="0"/>
              </a:rPr>
              <a:t/>
            </a:r>
            <a:br>
              <a:rPr lang="fr-FR" dirty="0" smtClean="0">
                <a:latin typeface="Verdana" pitchFamily="34" charset="0"/>
                <a:ea typeface="Verdana" pitchFamily="34" charset="0"/>
                <a:cs typeface="Verdana" pitchFamily="34" charset="0"/>
              </a:rPr>
            </a:br>
            <a:endParaRPr lang="fr-FR"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1231879"/>
            <a:ext cx="8229600" cy="5197517"/>
          </a:xfrm>
        </p:spPr>
        <p:txBody>
          <a:bodyPr>
            <a:normAutofit/>
          </a:bodyPr>
          <a:lstStyle/>
          <a:p>
            <a:pPr lvl="0" algn="ctr">
              <a:buNone/>
            </a:pPr>
            <a:r>
              <a:rPr lang="fr-FR" b="1" dirty="0" smtClean="0">
                <a:solidFill>
                  <a:srgbClr val="0000FF"/>
                </a:solidFill>
              </a:rPr>
              <a:t>La </a:t>
            </a:r>
            <a:r>
              <a:rPr lang="fr-FR" b="1" dirty="0">
                <a:solidFill>
                  <a:srgbClr val="0000FF"/>
                </a:solidFill>
              </a:rPr>
              <a:t>population d’étude </a:t>
            </a:r>
            <a:endParaRPr lang="fr-FR" dirty="0">
              <a:solidFill>
                <a:srgbClr val="0000FF"/>
              </a:solidFill>
            </a:endParaRPr>
          </a:p>
          <a:p>
            <a:endParaRPr lang="fr-FR" dirty="0" smtClean="0"/>
          </a:p>
          <a:p>
            <a:pPr>
              <a:buNone/>
            </a:pPr>
            <a:r>
              <a:rPr lang="fr-FR" sz="2800" dirty="0" smtClean="0"/>
              <a:t>Toutes </a:t>
            </a:r>
            <a:r>
              <a:rPr lang="fr-FR" sz="2800" dirty="0"/>
              <a:t>les femmes victimes de violence </a:t>
            </a:r>
            <a:r>
              <a:rPr lang="fr-FR" sz="2800" dirty="0" smtClean="0"/>
              <a:t>qui consultent </a:t>
            </a:r>
            <a:r>
              <a:rPr lang="fr-FR" sz="2800" dirty="0"/>
              <a:t>dans les services de médecine légale au niveau des trois hôpitaux de la wilaya </a:t>
            </a:r>
            <a:r>
              <a:rPr lang="fr-FR" sz="2800" dirty="0" smtClean="0"/>
              <a:t>d’Oran</a:t>
            </a:r>
          </a:p>
          <a:p>
            <a:r>
              <a:rPr lang="fr-FR" sz="2800" dirty="0" smtClean="0"/>
              <a:t>Hôpital </a:t>
            </a:r>
            <a:r>
              <a:rPr lang="fr-FR" sz="2800" dirty="0"/>
              <a:t>de Ain </a:t>
            </a:r>
            <a:r>
              <a:rPr lang="fr-FR" sz="2800" dirty="0" smtClean="0"/>
              <a:t>Turk</a:t>
            </a:r>
          </a:p>
          <a:p>
            <a:r>
              <a:rPr lang="fr-FR" sz="2800" dirty="0" smtClean="0"/>
              <a:t>EPH </a:t>
            </a:r>
            <a:r>
              <a:rPr lang="fr-FR" sz="2800" dirty="0"/>
              <a:t>d’ El </a:t>
            </a:r>
            <a:r>
              <a:rPr lang="fr-FR" sz="2800" dirty="0" smtClean="0"/>
              <a:t>Mohghoun </a:t>
            </a:r>
          </a:p>
          <a:p>
            <a:r>
              <a:rPr lang="fr-FR" sz="2800" dirty="0" smtClean="0"/>
              <a:t>CHU d’Oran </a:t>
            </a:r>
            <a:endParaRPr lang="fr-FR" sz="2800" dirty="0"/>
          </a:p>
        </p:txBody>
      </p:sp>
      <p:sp>
        <p:nvSpPr>
          <p:cNvPr id="4" name="Titre 1"/>
          <p:cNvSpPr>
            <a:spLocks noGrp="1"/>
          </p:cNvSpPr>
          <p:nvPr>
            <p:ph type="title"/>
          </p:nvPr>
        </p:nvSpPr>
        <p:spPr>
          <a:xfrm>
            <a:off x="357158" y="357166"/>
            <a:ext cx="8229600" cy="725470"/>
          </a:xfrm>
        </p:spPr>
        <p:style>
          <a:lnRef idx="2">
            <a:schemeClr val="accent1"/>
          </a:lnRef>
          <a:fillRef idx="1">
            <a:schemeClr val="lt1"/>
          </a:fillRef>
          <a:effectRef idx="0">
            <a:schemeClr val="accent1"/>
          </a:effectRef>
          <a:fontRef idx="minor">
            <a:schemeClr val="dk1"/>
          </a:fontRef>
        </p:style>
        <p:txBody>
          <a:bodyPr>
            <a:noAutofit/>
          </a:bodyPr>
          <a:lstStyle/>
          <a:p>
            <a:r>
              <a:rPr lang="fr-FR" sz="4000" dirty="0" smtClean="0">
                <a:latin typeface="Verdana" pitchFamily="34" charset="0"/>
                <a:ea typeface="Verdana" pitchFamily="34" charset="0"/>
                <a:cs typeface="Verdana" pitchFamily="34" charset="0"/>
              </a:rPr>
              <a:t/>
            </a:r>
            <a:br>
              <a:rPr lang="fr-FR" sz="4000" dirty="0" smtClean="0">
                <a:latin typeface="Verdana" pitchFamily="34" charset="0"/>
                <a:ea typeface="Verdana" pitchFamily="34" charset="0"/>
                <a:cs typeface="Verdana" pitchFamily="34" charset="0"/>
              </a:rPr>
            </a:br>
            <a:r>
              <a:rPr lang="fr-FR" sz="3600" b="1" dirty="0" smtClean="0">
                <a:latin typeface="Verdana" pitchFamily="34" charset="0"/>
                <a:ea typeface="Verdana" pitchFamily="34" charset="0"/>
                <a:cs typeface="Verdana" pitchFamily="34" charset="0"/>
              </a:rPr>
              <a:t>Matériels</a:t>
            </a:r>
            <a:br>
              <a:rPr lang="fr-FR" sz="3600" b="1" dirty="0" smtClean="0">
                <a:latin typeface="Verdana" pitchFamily="34" charset="0"/>
                <a:ea typeface="Verdana" pitchFamily="34" charset="0"/>
                <a:cs typeface="Verdana" pitchFamily="34" charset="0"/>
              </a:rPr>
            </a:br>
            <a:endParaRPr lang="fr-FR" sz="3600" b="1" dirty="0">
              <a:latin typeface="Verdana" pitchFamily="34" charset="0"/>
              <a:ea typeface="Verdana" pitchFamily="34" charset="0"/>
              <a:cs typeface="Verdana" pitchFamily="34" charset="0"/>
            </a:endParaRPr>
          </a:p>
        </p:txBody>
      </p:sp>
      <p:pic>
        <p:nvPicPr>
          <p:cNvPr id="5" name="Picture 6" descr="P_femme_malade"/>
          <p:cNvPicPr>
            <a:picLocks noChangeAspect="1" noChangeArrowheads="1"/>
          </p:cNvPicPr>
          <p:nvPr/>
        </p:nvPicPr>
        <p:blipFill>
          <a:blip r:embed="rId2"/>
          <a:srcRect/>
          <a:stretch>
            <a:fillRect/>
          </a:stretch>
        </p:blipFill>
        <p:spPr>
          <a:xfrm>
            <a:off x="8001024" y="3429000"/>
            <a:ext cx="714380" cy="1714512"/>
          </a:xfrm>
          <a:prstGeom prst="rect">
            <a:avLst/>
          </a:prstGeom>
          <a:no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style>
          <a:lnRef idx="2">
            <a:schemeClr val="accent1"/>
          </a:lnRef>
          <a:fillRef idx="1">
            <a:schemeClr val="lt1"/>
          </a:fillRef>
          <a:effectRef idx="0">
            <a:schemeClr val="accent1"/>
          </a:effectRef>
          <a:fontRef idx="minor">
            <a:schemeClr val="dk1"/>
          </a:fontRef>
        </p:style>
        <p:txBody>
          <a:bodyPr>
            <a:normAutofit/>
          </a:bodyPr>
          <a:lstStyle/>
          <a:p>
            <a:r>
              <a:rPr lang="fr-FR" sz="4000" b="1" dirty="0" smtClean="0"/>
              <a:t>Introduction</a:t>
            </a:r>
            <a:endParaRPr lang="fr-FR" sz="2000" dirty="0"/>
          </a:p>
        </p:txBody>
      </p:sp>
      <p:sp>
        <p:nvSpPr>
          <p:cNvPr id="3" name="Espace réservé du contenu 2"/>
          <p:cNvSpPr>
            <a:spLocks noGrp="1"/>
          </p:cNvSpPr>
          <p:nvPr>
            <p:ph idx="1"/>
          </p:nvPr>
        </p:nvSpPr>
        <p:spPr>
          <a:xfrm>
            <a:off x="457200" y="1428736"/>
            <a:ext cx="8229600" cy="5000660"/>
          </a:xfrm>
        </p:spPr>
        <p:txBody>
          <a:bodyPr>
            <a:normAutofit/>
          </a:bodyPr>
          <a:lstStyle/>
          <a:p>
            <a:pPr>
              <a:buNone/>
            </a:pPr>
            <a:endParaRPr lang="fr-FR" dirty="0"/>
          </a:p>
          <a:p>
            <a:r>
              <a:rPr lang="fr-FR" sz="2800" dirty="0"/>
              <a:t>La violence à l’encontre des femmes est un problème de santé </a:t>
            </a:r>
            <a:r>
              <a:rPr lang="fr-FR" sz="2800" dirty="0" smtClean="0"/>
              <a:t>publique et une violation majeure des droits de la femme.</a:t>
            </a:r>
          </a:p>
          <a:p>
            <a:r>
              <a:rPr lang="fr-FR" sz="2800" dirty="0" smtClean="0"/>
              <a:t>Endémique dans toutes les communautés et tous les pays, sans distinction de classe, de race, d’âge ,de religion ou de nationalité </a:t>
            </a:r>
          </a:p>
          <a:p>
            <a:r>
              <a:rPr lang="fr-FR" sz="2800" dirty="0" smtClean="0"/>
              <a:t>Nombreuses </a:t>
            </a:r>
            <a:r>
              <a:rPr lang="fr-FR" sz="2800" dirty="0"/>
              <a:t>sont des femmes qui ne demandent pas l’aide lorsqu’elles sont victimes de violences et souffrent en silence</a:t>
            </a:r>
            <a:r>
              <a:rPr lang="fr-FR" sz="2800" dirty="0" smtClean="0"/>
              <a:t>.</a:t>
            </a:r>
            <a:endParaRPr lang="fr-FR" sz="2800" dirty="0"/>
          </a:p>
        </p:txBody>
      </p:sp>
      <p:graphicFrame>
        <p:nvGraphicFramePr>
          <p:cNvPr id="14338" name="Object 2"/>
          <p:cNvGraphicFramePr>
            <a:graphicFrameLocks noChangeAspect="1"/>
          </p:cNvGraphicFramePr>
          <p:nvPr/>
        </p:nvGraphicFramePr>
        <p:xfrm>
          <a:off x="0" y="6126163"/>
          <a:ext cx="731838" cy="731837"/>
        </p:xfrm>
        <a:graphic>
          <a:graphicData uri="http://schemas.openxmlformats.org/presentationml/2006/ole">
            <mc:AlternateContent xmlns:mc="http://schemas.openxmlformats.org/markup-compatibility/2006">
              <mc:Choice xmlns:v="urn:schemas-microsoft-com:vml" Requires="v">
                <p:oleObj spid="_x0000_s14339" name="Picture" r:id="rId3" imgW="731520" imgH="731520" progId="Word.Picture.8">
                  <p:embed/>
                </p:oleObj>
              </mc:Choice>
              <mc:Fallback>
                <p:oleObj name="Picture" r:id="rId3" imgW="731520" imgH="731520" progId="Word.Picture.8">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126163"/>
                        <a:ext cx="731838" cy="731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5"/>
          <p:cNvSpPr/>
          <p:nvPr/>
        </p:nvSpPr>
        <p:spPr>
          <a:xfrm>
            <a:off x="6858016" y="6357958"/>
            <a:ext cx="2285984" cy="50004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200" dirty="0" smtClean="0">
                <a:solidFill>
                  <a:srgbClr val="C00000"/>
                </a:solidFill>
              </a:rPr>
              <a:t>INSP 2011</a:t>
            </a:r>
            <a:endParaRPr lang="fr-FR" sz="1200" dirty="0">
              <a:solidFill>
                <a:srgbClr val="C000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14422"/>
            <a:ext cx="8229600" cy="5286412"/>
          </a:xfrm>
        </p:spPr>
        <p:txBody>
          <a:bodyPr>
            <a:normAutofit fontScale="77500" lnSpcReduction="20000"/>
          </a:bodyPr>
          <a:lstStyle/>
          <a:p>
            <a:pPr lvl="0" algn="ctr">
              <a:buNone/>
            </a:pPr>
            <a:r>
              <a:rPr lang="fr-FR" sz="3800" b="1" dirty="0" smtClean="0">
                <a:solidFill>
                  <a:srgbClr val="0000FF"/>
                </a:solidFill>
              </a:rPr>
              <a:t>Moyens </a:t>
            </a:r>
            <a:r>
              <a:rPr lang="fr-FR" sz="3800" b="1" dirty="0">
                <a:solidFill>
                  <a:srgbClr val="0000FF"/>
                </a:solidFill>
              </a:rPr>
              <a:t>humains </a:t>
            </a:r>
          </a:p>
          <a:p>
            <a:pPr>
              <a:buNone/>
            </a:pPr>
            <a:endParaRPr lang="fr-FR" dirty="0" smtClean="0"/>
          </a:p>
          <a:p>
            <a:pPr>
              <a:buNone/>
            </a:pPr>
            <a:r>
              <a:rPr lang="fr-FR" sz="3600" dirty="0" smtClean="0"/>
              <a:t>Au </a:t>
            </a:r>
            <a:r>
              <a:rPr lang="fr-FR" sz="3600" dirty="0"/>
              <a:t>niveau local :</a:t>
            </a:r>
          </a:p>
          <a:p>
            <a:pPr>
              <a:buNone/>
            </a:pPr>
            <a:r>
              <a:rPr lang="fr-FR" sz="3600" dirty="0"/>
              <a:t>La collecte des informations se fait par :</a:t>
            </a:r>
          </a:p>
          <a:p>
            <a:r>
              <a:rPr lang="fr-FR" sz="3600" dirty="0" smtClean="0"/>
              <a:t>les </a:t>
            </a:r>
            <a:r>
              <a:rPr lang="fr-FR" sz="3600" dirty="0"/>
              <a:t>médecins légistes au niveau de ces hôpitaux</a:t>
            </a:r>
          </a:p>
          <a:p>
            <a:r>
              <a:rPr lang="fr-FR" sz="3600" dirty="0" smtClean="0"/>
              <a:t>une </a:t>
            </a:r>
            <a:r>
              <a:rPr lang="fr-FR" sz="3600" dirty="0"/>
              <a:t>assistante sociale au niveau de la DSP d’Oran</a:t>
            </a:r>
          </a:p>
          <a:p>
            <a:pPr>
              <a:buNone/>
            </a:pPr>
            <a:endParaRPr lang="fr-FR" sz="3600" dirty="0" smtClean="0"/>
          </a:p>
          <a:p>
            <a:pPr>
              <a:buNone/>
            </a:pPr>
            <a:r>
              <a:rPr lang="fr-FR" sz="3600" dirty="0" smtClean="0"/>
              <a:t>Au </a:t>
            </a:r>
            <a:r>
              <a:rPr lang="fr-FR" sz="3600" dirty="0"/>
              <a:t>niveau central (INSP) :</a:t>
            </a:r>
          </a:p>
          <a:p>
            <a:r>
              <a:rPr lang="fr-FR" sz="3600" dirty="0"/>
              <a:t>Le médecin épidémiologiste et une technicienne chargée de la collecte, du contrôle et de la saisie de l’information relative aux femmes victimes de violence.</a:t>
            </a:r>
          </a:p>
          <a:p>
            <a:pPr>
              <a:buNone/>
            </a:pPr>
            <a:r>
              <a:rPr lang="fr-FR" sz="3600" dirty="0"/>
              <a:t> </a:t>
            </a:r>
          </a:p>
        </p:txBody>
      </p:sp>
      <p:sp>
        <p:nvSpPr>
          <p:cNvPr id="4" name="Titre 1"/>
          <p:cNvSpPr>
            <a:spLocks noGrp="1"/>
          </p:cNvSpPr>
          <p:nvPr>
            <p:ph type="title"/>
          </p:nvPr>
        </p:nvSpPr>
        <p:spPr>
          <a:xfrm>
            <a:off x="357158" y="357166"/>
            <a:ext cx="8229600" cy="725470"/>
          </a:xfrm>
        </p:spPr>
        <p:style>
          <a:lnRef idx="2">
            <a:schemeClr val="accent1"/>
          </a:lnRef>
          <a:fillRef idx="1">
            <a:schemeClr val="lt1"/>
          </a:fillRef>
          <a:effectRef idx="0">
            <a:schemeClr val="accent1"/>
          </a:effectRef>
          <a:fontRef idx="minor">
            <a:schemeClr val="dk1"/>
          </a:fontRef>
        </p:style>
        <p:txBody>
          <a:bodyPr>
            <a:noAutofit/>
          </a:bodyPr>
          <a:lstStyle/>
          <a:p>
            <a:r>
              <a:rPr lang="fr-FR" sz="4000" dirty="0" smtClean="0">
                <a:latin typeface="Verdana" pitchFamily="34" charset="0"/>
                <a:ea typeface="Verdana" pitchFamily="34" charset="0"/>
                <a:cs typeface="Verdana" pitchFamily="34" charset="0"/>
              </a:rPr>
              <a:t/>
            </a:r>
            <a:br>
              <a:rPr lang="fr-FR" sz="4000" dirty="0" smtClean="0">
                <a:latin typeface="Verdana" pitchFamily="34" charset="0"/>
                <a:ea typeface="Verdana" pitchFamily="34" charset="0"/>
                <a:cs typeface="Verdana" pitchFamily="34" charset="0"/>
              </a:rPr>
            </a:br>
            <a:r>
              <a:rPr lang="fr-FR" sz="3600" b="1" dirty="0" smtClean="0">
                <a:latin typeface="Verdana" pitchFamily="34" charset="0"/>
                <a:ea typeface="Verdana" pitchFamily="34" charset="0"/>
                <a:cs typeface="Verdana" pitchFamily="34" charset="0"/>
              </a:rPr>
              <a:t>Matériels</a:t>
            </a:r>
            <a:br>
              <a:rPr lang="fr-FR" sz="3600" b="1" dirty="0" smtClean="0">
                <a:latin typeface="Verdana" pitchFamily="34" charset="0"/>
                <a:ea typeface="Verdana" pitchFamily="34" charset="0"/>
                <a:cs typeface="Verdana" pitchFamily="34" charset="0"/>
              </a:rPr>
            </a:br>
            <a:endParaRPr lang="fr-FR" sz="3600" b="1"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500174"/>
            <a:ext cx="8229600" cy="4625989"/>
          </a:xfrm>
        </p:spPr>
        <p:txBody>
          <a:bodyPr>
            <a:normAutofit fontScale="92500" lnSpcReduction="20000"/>
          </a:bodyPr>
          <a:lstStyle/>
          <a:p>
            <a:pPr lvl="0" algn="ctr">
              <a:buNone/>
            </a:pPr>
            <a:r>
              <a:rPr lang="fr-FR" b="1" dirty="0" smtClean="0">
                <a:solidFill>
                  <a:srgbClr val="0000FF"/>
                </a:solidFill>
              </a:rPr>
              <a:t>Type </a:t>
            </a:r>
            <a:r>
              <a:rPr lang="fr-FR" b="1" dirty="0">
                <a:solidFill>
                  <a:srgbClr val="0000FF"/>
                </a:solidFill>
              </a:rPr>
              <a:t>d’étude </a:t>
            </a:r>
            <a:endParaRPr lang="fr-FR" b="1" dirty="0" smtClean="0">
              <a:solidFill>
                <a:srgbClr val="0000FF"/>
              </a:solidFill>
            </a:endParaRPr>
          </a:p>
          <a:p>
            <a:pPr lvl="0" algn="ctr">
              <a:buNone/>
            </a:pPr>
            <a:endParaRPr lang="fr-FR" dirty="0">
              <a:solidFill>
                <a:srgbClr val="0000FF"/>
              </a:solidFill>
            </a:endParaRPr>
          </a:p>
          <a:p>
            <a:pPr>
              <a:buNone/>
            </a:pPr>
            <a:r>
              <a:rPr lang="fr-FR" sz="3000" dirty="0"/>
              <a:t>C’est une étude prospective à visée descriptive, concernant un système de collecte d'information de type passif, permanent </a:t>
            </a:r>
            <a:endParaRPr lang="fr-FR" sz="3000" dirty="0" smtClean="0"/>
          </a:p>
          <a:p>
            <a:pPr>
              <a:buNone/>
            </a:pPr>
            <a:r>
              <a:rPr lang="fr-FR" sz="3000" dirty="0" smtClean="0"/>
              <a:t>    sur </a:t>
            </a:r>
            <a:r>
              <a:rPr lang="fr-FR" sz="3000" dirty="0"/>
              <a:t>les données des femmes victimes de violence consultantes les services de médecine légale des 3 hôpitaux de la wilaya d’Oran (Hôpital de Ain Turk, EPH d’ El Mohghoun, CHU d’Oran) à partir de l’année </a:t>
            </a:r>
            <a:r>
              <a:rPr lang="fr-FR" sz="3000" dirty="0" smtClean="0"/>
              <a:t>2009</a:t>
            </a:r>
          </a:p>
          <a:p>
            <a:pPr>
              <a:buNone/>
            </a:pPr>
            <a:r>
              <a:rPr lang="fr-FR" sz="3000" dirty="0" smtClean="0"/>
              <a:t> </a:t>
            </a:r>
          </a:p>
          <a:p>
            <a:pPr>
              <a:buNone/>
            </a:pPr>
            <a:endParaRPr lang="fr-FR" dirty="0"/>
          </a:p>
          <a:p>
            <a:endParaRPr lang="fr-FR" dirty="0"/>
          </a:p>
        </p:txBody>
      </p:sp>
      <p:sp>
        <p:nvSpPr>
          <p:cNvPr id="4" name="Titre 1"/>
          <p:cNvSpPr>
            <a:spLocks noGrp="1"/>
          </p:cNvSpPr>
          <p:nvPr>
            <p:ph type="title"/>
          </p:nvPr>
        </p:nvSpPr>
        <p:spPr>
          <a:xfrm>
            <a:off x="357158" y="357166"/>
            <a:ext cx="8229600" cy="725470"/>
          </a:xfrm>
        </p:spPr>
        <p:style>
          <a:lnRef idx="2">
            <a:schemeClr val="accent1"/>
          </a:lnRef>
          <a:fillRef idx="1">
            <a:schemeClr val="lt1"/>
          </a:fillRef>
          <a:effectRef idx="0">
            <a:schemeClr val="accent1"/>
          </a:effectRef>
          <a:fontRef idx="minor">
            <a:schemeClr val="dk1"/>
          </a:fontRef>
        </p:style>
        <p:txBody>
          <a:bodyPr>
            <a:noAutofit/>
          </a:bodyPr>
          <a:lstStyle/>
          <a:p>
            <a:r>
              <a:rPr lang="fr-FR" sz="3600" b="1" dirty="0" smtClean="0"/>
              <a:t> </a:t>
            </a:r>
            <a:r>
              <a:rPr lang="fr-FR" sz="3600" b="1" dirty="0" smtClean="0">
                <a:latin typeface="Verdana" pitchFamily="34" charset="0"/>
                <a:ea typeface="Verdana" pitchFamily="34" charset="0"/>
                <a:cs typeface="Verdana" pitchFamily="34" charset="0"/>
              </a:rPr>
              <a:t>Méthodes</a:t>
            </a:r>
            <a:endParaRPr lang="fr-FR" sz="3600" b="1"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85860"/>
            <a:ext cx="8229600" cy="5357850"/>
          </a:xfrm>
        </p:spPr>
        <p:txBody>
          <a:bodyPr>
            <a:normAutofit fontScale="62500" lnSpcReduction="20000"/>
          </a:bodyPr>
          <a:lstStyle/>
          <a:p>
            <a:pPr lvl="0" algn="ctr">
              <a:buNone/>
            </a:pPr>
            <a:r>
              <a:rPr lang="fr-FR" b="1" dirty="0" smtClean="0">
                <a:solidFill>
                  <a:srgbClr val="0000FF"/>
                </a:solidFill>
              </a:rPr>
              <a:t>Recueil </a:t>
            </a:r>
            <a:r>
              <a:rPr lang="fr-FR" b="1" dirty="0">
                <a:solidFill>
                  <a:srgbClr val="0000FF"/>
                </a:solidFill>
              </a:rPr>
              <a:t>d’information </a:t>
            </a:r>
            <a:endParaRPr lang="fr-FR" dirty="0">
              <a:solidFill>
                <a:srgbClr val="0000FF"/>
              </a:solidFill>
            </a:endParaRPr>
          </a:p>
          <a:p>
            <a:pPr>
              <a:buNone/>
            </a:pPr>
            <a:r>
              <a:rPr lang="fr-FR" b="1" dirty="0"/>
              <a:t>Le support :</a:t>
            </a:r>
            <a:endParaRPr lang="fr-FR" dirty="0"/>
          </a:p>
          <a:p>
            <a:pPr>
              <a:buNone/>
            </a:pPr>
            <a:r>
              <a:rPr lang="fr-FR" dirty="0"/>
              <a:t>Le recueil d’information a été fait par interview des femmes victimes de violence qui se présentent à la consultation des services de médecine légale des trois hôpitaux sus cités de la wilaya d’oran</a:t>
            </a:r>
          </a:p>
          <a:p>
            <a:pPr>
              <a:buNone/>
            </a:pPr>
            <a:r>
              <a:rPr lang="fr-FR" dirty="0"/>
              <a:t>Le questionnaire comprend les volets suivants :</a:t>
            </a:r>
          </a:p>
          <a:p>
            <a:pPr lvl="0"/>
            <a:r>
              <a:rPr lang="fr-FR" dirty="0"/>
              <a:t>Identification de la victime</a:t>
            </a:r>
          </a:p>
          <a:p>
            <a:pPr lvl="0"/>
            <a:r>
              <a:rPr lang="fr-FR" dirty="0"/>
              <a:t>Caractéristique socio-économique de la victime</a:t>
            </a:r>
          </a:p>
          <a:p>
            <a:pPr lvl="0"/>
            <a:r>
              <a:rPr lang="fr-FR" dirty="0"/>
              <a:t>Type de la violence</a:t>
            </a:r>
          </a:p>
          <a:p>
            <a:pPr lvl="0"/>
            <a:r>
              <a:rPr lang="fr-FR" dirty="0"/>
              <a:t>Identification de l’agresseur et ces caractéristiques socio-économiques</a:t>
            </a:r>
          </a:p>
          <a:p>
            <a:pPr lvl="0"/>
            <a:r>
              <a:rPr lang="fr-FR" dirty="0"/>
              <a:t>Lieu de l’agression</a:t>
            </a:r>
          </a:p>
          <a:p>
            <a:pPr lvl="0"/>
            <a:r>
              <a:rPr lang="fr-FR" dirty="0"/>
              <a:t>Nature et conséquence de la violence</a:t>
            </a:r>
          </a:p>
          <a:p>
            <a:pPr lvl="0"/>
            <a:r>
              <a:rPr lang="fr-FR" dirty="0"/>
              <a:t>Type de prise en charge de la victime</a:t>
            </a:r>
          </a:p>
          <a:p>
            <a:pPr>
              <a:buNone/>
            </a:pPr>
            <a:endParaRPr lang="fr-FR" b="1" dirty="0"/>
          </a:p>
          <a:p>
            <a:pPr>
              <a:buNone/>
            </a:pPr>
            <a:r>
              <a:rPr lang="fr-FR" b="1" dirty="0" smtClean="0"/>
              <a:t>Période </a:t>
            </a:r>
            <a:r>
              <a:rPr lang="fr-FR" b="1" dirty="0"/>
              <a:t>couverte :</a:t>
            </a:r>
            <a:endParaRPr lang="fr-FR" dirty="0"/>
          </a:p>
          <a:p>
            <a:pPr>
              <a:buNone/>
            </a:pPr>
            <a:r>
              <a:rPr lang="fr-FR" dirty="0" smtClean="0"/>
              <a:t>Le </a:t>
            </a:r>
            <a:r>
              <a:rPr lang="fr-FR" dirty="0"/>
              <a:t>recueil s’est déroulé du dimanche au jeudi (toute la semaine sauf le week-end), </a:t>
            </a:r>
            <a:r>
              <a:rPr lang="fr-FR" dirty="0" smtClean="0"/>
              <a:t>à partir de l’année 2009 </a:t>
            </a:r>
            <a:endParaRPr lang="fr-FR" dirty="0"/>
          </a:p>
        </p:txBody>
      </p:sp>
      <p:sp>
        <p:nvSpPr>
          <p:cNvPr id="5" name="Titre 1"/>
          <p:cNvSpPr>
            <a:spLocks noGrp="1"/>
          </p:cNvSpPr>
          <p:nvPr>
            <p:ph type="title"/>
          </p:nvPr>
        </p:nvSpPr>
        <p:spPr>
          <a:xfrm>
            <a:off x="357158" y="357166"/>
            <a:ext cx="8229600" cy="725470"/>
          </a:xfrm>
        </p:spPr>
        <p:style>
          <a:lnRef idx="2">
            <a:schemeClr val="accent1"/>
          </a:lnRef>
          <a:fillRef idx="1">
            <a:schemeClr val="lt1"/>
          </a:fillRef>
          <a:effectRef idx="0">
            <a:schemeClr val="accent1"/>
          </a:effectRef>
          <a:fontRef idx="minor">
            <a:schemeClr val="dk1"/>
          </a:fontRef>
        </p:style>
        <p:txBody>
          <a:bodyPr>
            <a:noAutofit/>
          </a:bodyPr>
          <a:lstStyle/>
          <a:p>
            <a:r>
              <a:rPr lang="fr-FR" sz="3600" b="1" dirty="0" smtClean="0"/>
              <a:t> </a:t>
            </a:r>
            <a:r>
              <a:rPr lang="fr-FR" sz="3600" b="1" dirty="0" smtClean="0">
                <a:latin typeface="Verdana" pitchFamily="34" charset="0"/>
                <a:ea typeface="Verdana" pitchFamily="34" charset="0"/>
                <a:cs typeface="Verdana" pitchFamily="34" charset="0"/>
              </a:rPr>
              <a:t>Méthodes</a:t>
            </a:r>
            <a:endParaRPr lang="fr-FR" sz="3600" b="1"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28736"/>
            <a:ext cx="8229600" cy="4697427"/>
          </a:xfrm>
        </p:spPr>
        <p:txBody>
          <a:bodyPr>
            <a:normAutofit lnSpcReduction="10000"/>
          </a:bodyPr>
          <a:lstStyle/>
          <a:p>
            <a:pPr lvl="0" algn="ctr">
              <a:buNone/>
            </a:pPr>
            <a:r>
              <a:rPr lang="fr-FR" b="1" dirty="0" smtClean="0">
                <a:solidFill>
                  <a:srgbClr val="0000FF"/>
                </a:solidFill>
              </a:rPr>
              <a:t>Analyse </a:t>
            </a:r>
            <a:r>
              <a:rPr lang="fr-FR" b="1" dirty="0">
                <a:solidFill>
                  <a:srgbClr val="0000FF"/>
                </a:solidFill>
              </a:rPr>
              <a:t>et saisie </a:t>
            </a:r>
            <a:endParaRPr lang="fr-FR" dirty="0">
              <a:solidFill>
                <a:srgbClr val="0000FF"/>
              </a:solidFill>
            </a:endParaRPr>
          </a:p>
          <a:p>
            <a:endParaRPr lang="fr-FR" dirty="0" smtClean="0"/>
          </a:p>
          <a:p>
            <a:pPr>
              <a:buNone/>
            </a:pPr>
            <a:r>
              <a:rPr lang="fr-FR" sz="3000" dirty="0" smtClean="0"/>
              <a:t>La </a:t>
            </a:r>
            <a:r>
              <a:rPr lang="fr-FR" sz="3000" dirty="0"/>
              <a:t>saisie est réalisée par une technicienne sur le logiciel d'EPI-INFO (version 6.04d), </a:t>
            </a:r>
            <a:r>
              <a:rPr lang="fr-FR" sz="3000" dirty="0" smtClean="0"/>
              <a:t>2000 et logiciel en réseau « vcf système.exe »</a:t>
            </a:r>
            <a:endParaRPr lang="fr-FR" sz="3000" dirty="0"/>
          </a:p>
          <a:p>
            <a:pPr>
              <a:buNone/>
            </a:pPr>
            <a:endParaRPr lang="fr-FR" sz="3000" dirty="0" smtClean="0"/>
          </a:p>
          <a:p>
            <a:pPr>
              <a:buNone/>
            </a:pPr>
            <a:r>
              <a:rPr lang="fr-FR" sz="3000" dirty="0" smtClean="0"/>
              <a:t>Le </a:t>
            </a:r>
            <a:r>
              <a:rPr lang="fr-FR" sz="3000" dirty="0"/>
              <a:t>contrôle  de  la  saisie  et  l'analyse  des  données  sont  réalisés  par  le médecin épidémiologiste</a:t>
            </a:r>
          </a:p>
          <a:p>
            <a:pPr>
              <a:buNone/>
            </a:pPr>
            <a:r>
              <a:rPr lang="fr-FR" sz="3000" dirty="0"/>
              <a:t> </a:t>
            </a:r>
          </a:p>
          <a:p>
            <a:endParaRPr lang="fr-FR" sz="3000" dirty="0"/>
          </a:p>
        </p:txBody>
      </p:sp>
      <p:sp>
        <p:nvSpPr>
          <p:cNvPr id="4" name="Titre 1"/>
          <p:cNvSpPr>
            <a:spLocks noGrp="1"/>
          </p:cNvSpPr>
          <p:nvPr>
            <p:ph type="title"/>
          </p:nvPr>
        </p:nvSpPr>
        <p:spPr>
          <a:xfrm>
            <a:off x="357158" y="357166"/>
            <a:ext cx="8229600" cy="725470"/>
          </a:xfrm>
        </p:spPr>
        <p:style>
          <a:lnRef idx="2">
            <a:schemeClr val="accent1"/>
          </a:lnRef>
          <a:fillRef idx="1">
            <a:schemeClr val="lt1"/>
          </a:fillRef>
          <a:effectRef idx="0">
            <a:schemeClr val="accent1"/>
          </a:effectRef>
          <a:fontRef idx="minor">
            <a:schemeClr val="dk1"/>
          </a:fontRef>
        </p:style>
        <p:txBody>
          <a:bodyPr>
            <a:noAutofit/>
          </a:bodyPr>
          <a:lstStyle/>
          <a:p>
            <a:r>
              <a:rPr lang="fr-FR" sz="3600" b="1" dirty="0" smtClean="0"/>
              <a:t> </a:t>
            </a:r>
            <a:r>
              <a:rPr lang="fr-FR" sz="3600" b="1" dirty="0" smtClean="0">
                <a:latin typeface="Verdana" pitchFamily="34" charset="0"/>
                <a:ea typeface="Verdana" pitchFamily="34" charset="0"/>
                <a:cs typeface="Verdana" pitchFamily="34" charset="0"/>
              </a:rPr>
              <a:t>Méthodes</a:t>
            </a:r>
            <a:endParaRPr lang="fr-FR" sz="3600" b="1"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00166" y="2500306"/>
            <a:ext cx="6657964" cy="1143000"/>
          </a:xfrm>
          <a:ln w="38100">
            <a:solidFill>
              <a:srgbClr val="0000FF"/>
            </a:solidFill>
          </a:ln>
        </p:spPr>
        <p:txBody>
          <a:bodyPr>
            <a:normAutofit/>
          </a:bodyPr>
          <a:lstStyle/>
          <a:p>
            <a:r>
              <a:rPr lang="fr-FR" b="1" dirty="0" smtClean="0">
                <a:latin typeface="Verdana" pitchFamily="34" charset="0"/>
                <a:ea typeface="Verdana" pitchFamily="34" charset="0"/>
                <a:cs typeface="Verdana" pitchFamily="34" charset="0"/>
              </a:rPr>
              <a:t>Résultats</a:t>
            </a:r>
            <a:endParaRPr lang="fr-FR" dirty="0">
              <a:latin typeface="Verdana" pitchFamily="34" charset="0"/>
              <a:ea typeface="Verdana" pitchFamily="34" charset="0"/>
              <a:cs typeface="Verdana" pitchFamily="34" charset="0"/>
            </a:endParaRPr>
          </a:p>
        </p:txBody>
      </p:sp>
      <p:sp>
        <p:nvSpPr>
          <p:cNvPr id="3" name="Rectangle 2"/>
          <p:cNvSpPr/>
          <p:nvPr/>
        </p:nvSpPr>
        <p:spPr>
          <a:xfrm>
            <a:off x="0" y="0"/>
            <a:ext cx="9144000" cy="6858000"/>
          </a:xfrm>
          <a:prstGeom prst="rect">
            <a:avLst/>
          </a:prstGeom>
          <a:solidFill>
            <a:schemeClr val="accent6">
              <a:lumMod val="20000"/>
              <a:lumOff val="80000"/>
              <a:alpha val="3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2703530"/>
            <a:ext cx="8229600" cy="868346"/>
          </a:xfrm>
        </p:spPr>
        <p:style>
          <a:lnRef idx="1">
            <a:schemeClr val="accent3"/>
          </a:lnRef>
          <a:fillRef idx="2">
            <a:schemeClr val="accent3"/>
          </a:fillRef>
          <a:effectRef idx="1">
            <a:schemeClr val="accent3"/>
          </a:effectRef>
          <a:fontRef idx="minor">
            <a:schemeClr val="dk1"/>
          </a:fontRef>
        </p:style>
        <p:txBody>
          <a:bodyPr>
            <a:normAutofit/>
          </a:bodyPr>
          <a:lstStyle/>
          <a:p>
            <a:r>
              <a:rPr lang="fr-FR" sz="2400" b="1" dirty="0" smtClean="0"/>
              <a:t>Caractéristiques des femmes victimes d’agression</a:t>
            </a:r>
            <a:endParaRPr lang="fr-FR" sz="2400" dirty="0"/>
          </a:p>
        </p:txBody>
      </p:sp>
      <p:sp>
        <p:nvSpPr>
          <p:cNvPr id="4" name="Ellipse 3"/>
          <p:cNvSpPr/>
          <p:nvPr/>
        </p:nvSpPr>
        <p:spPr>
          <a:xfrm>
            <a:off x="642910" y="4357694"/>
            <a:ext cx="7786742" cy="1285884"/>
          </a:xfrm>
          <a:prstGeom prst="ellipse">
            <a:avLst/>
          </a:prstGeom>
          <a:solidFill>
            <a:srgbClr val="FF99FF">
              <a:alpha val="43000"/>
            </a:srgbClr>
          </a:solid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latin typeface="Verdana" pitchFamily="34" charset="0"/>
                <a:ea typeface="Verdana" pitchFamily="34" charset="0"/>
                <a:cs typeface="Verdana" pitchFamily="34" charset="0"/>
              </a:rPr>
              <a:t>Au total </a:t>
            </a:r>
            <a:r>
              <a:rPr lang="fr-FR" b="1" u="sng" dirty="0" smtClean="0">
                <a:latin typeface="Verdana" pitchFamily="34" charset="0"/>
                <a:ea typeface="Verdana" pitchFamily="34" charset="0"/>
                <a:cs typeface="Verdana" pitchFamily="34" charset="0"/>
              </a:rPr>
              <a:t>657</a:t>
            </a:r>
            <a:r>
              <a:rPr lang="fr-FR" dirty="0" smtClean="0">
                <a:latin typeface="Verdana" pitchFamily="34" charset="0"/>
                <a:ea typeface="Verdana" pitchFamily="34" charset="0"/>
                <a:cs typeface="Verdana" pitchFamily="34" charset="0"/>
              </a:rPr>
              <a:t> femmes victimes de violence ont été comptabilisées durant </a:t>
            </a:r>
            <a:r>
              <a:rPr lang="fr-FR" b="1" dirty="0" smtClean="0">
                <a:latin typeface="Verdana" pitchFamily="34" charset="0"/>
                <a:ea typeface="Verdana" pitchFamily="34" charset="0"/>
                <a:cs typeface="Verdana" pitchFamily="34" charset="0"/>
              </a:rPr>
              <a:t>2009 -2010</a:t>
            </a:r>
            <a:endParaRPr lang="fr-FR" b="1" dirty="0">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txBody>
          <a:bodyPr>
            <a:normAutofit/>
          </a:bodyPr>
          <a:lstStyle/>
          <a:p>
            <a:pPr lvl="0"/>
            <a:r>
              <a:rPr lang="fr-FR" sz="2000" b="1" dirty="0" smtClean="0"/>
              <a:t>Fig. 1: Répartition des victimes selon l’âge au moment de l’agression</a:t>
            </a:r>
            <a:endParaRPr lang="fr-FR" sz="2000" dirty="0"/>
          </a:p>
        </p:txBody>
      </p:sp>
      <p:graphicFrame>
        <p:nvGraphicFramePr>
          <p:cNvPr id="4" name="Graphique 3"/>
          <p:cNvGraphicFramePr/>
          <p:nvPr/>
        </p:nvGraphicFramePr>
        <p:xfrm>
          <a:off x="500034" y="1071546"/>
          <a:ext cx="8286808" cy="5072098"/>
        </p:xfrm>
        <a:graphic>
          <a:graphicData uri="http://schemas.openxmlformats.org/drawingml/2006/chart">
            <c:chart xmlns:c="http://schemas.openxmlformats.org/drawingml/2006/chart" xmlns:r="http://schemas.openxmlformats.org/officeDocument/2006/relationships" r:id="rId2"/>
          </a:graphicData>
        </a:graphic>
      </p:graphicFrame>
      <p:sp>
        <p:nvSpPr>
          <p:cNvPr id="5" name="Ellipse 4"/>
          <p:cNvSpPr/>
          <p:nvPr/>
        </p:nvSpPr>
        <p:spPr>
          <a:xfrm>
            <a:off x="500034" y="1071546"/>
            <a:ext cx="2214578" cy="1857388"/>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Âge moyen est de 36 ±14 ans</a:t>
            </a:r>
          </a:p>
          <a:p>
            <a:pPr algn="ctr"/>
            <a:r>
              <a:rPr lang="fr-FR" dirty="0" smtClean="0"/>
              <a:t>min = 10ans, </a:t>
            </a:r>
          </a:p>
          <a:p>
            <a:pPr algn="ctr"/>
            <a:r>
              <a:rPr lang="fr-FR" dirty="0" smtClean="0"/>
              <a:t>max = 80 ans </a:t>
            </a:r>
            <a:endParaRPr lang="fr-FR" dirty="0"/>
          </a:p>
        </p:txBody>
      </p:sp>
      <p:sp>
        <p:nvSpPr>
          <p:cNvPr id="6" name="Ellipse 5"/>
          <p:cNvSpPr/>
          <p:nvPr/>
        </p:nvSpPr>
        <p:spPr>
          <a:xfrm>
            <a:off x="6429388" y="1071546"/>
            <a:ext cx="2286016" cy="171451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Âge moyen est de 32 ±12 ans </a:t>
            </a:r>
          </a:p>
          <a:p>
            <a:pPr algn="ctr"/>
            <a:r>
              <a:rPr lang="fr-FR" dirty="0" smtClean="0"/>
              <a:t>min = 08ans, </a:t>
            </a:r>
          </a:p>
          <a:p>
            <a:pPr algn="ctr"/>
            <a:r>
              <a:rPr lang="fr-FR" dirty="0" smtClean="0"/>
              <a:t>max= 86 ans</a:t>
            </a:r>
            <a:endParaRPr lang="fr-FR" dirty="0"/>
          </a:p>
        </p:txBody>
      </p:sp>
      <p:cxnSp>
        <p:nvCxnSpPr>
          <p:cNvPr id="8" name="Connecteur droit avec flèche 7"/>
          <p:cNvCxnSpPr/>
          <p:nvPr/>
        </p:nvCxnSpPr>
        <p:spPr>
          <a:xfrm rot="10800000" flipV="1">
            <a:off x="2714612" y="1357298"/>
            <a:ext cx="1071570" cy="42862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10" name="Connecteur droit avec flèche 9"/>
          <p:cNvCxnSpPr/>
          <p:nvPr/>
        </p:nvCxnSpPr>
        <p:spPr>
          <a:xfrm>
            <a:off x="5500694" y="1357298"/>
            <a:ext cx="928694" cy="42862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
        <p:nvSpPr>
          <p:cNvPr id="13" name="Interdiction 12"/>
          <p:cNvSpPr/>
          <p:nvPr/>
        </p:nvSpPr>
        <p:spPr>
          <a:xfrm>
            <a:off x="7643834" y="4714884"/>
            <a:ext cx="1000132" cy="1143008"/>
          </a:xfrm>
          <a:prstGeom prst="noSmoking">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285720" y="285728"/>
            <a:ext cx="857256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fr-FR" sz="2000" b="1" i="0" strike="noStrike" cap="none" normalizeH="0" baseline="0" dirty="0" smtClean="0">
                <a:ln>
                  <a:noFill/>
                </a:ln>
                <a:solidFill>
                  <a:schemeClr val="tx1"/>
                </a:solidFill>
                <a:effectLst/>
                <a:ea typeface="Calibri" pitchFamily="34" charset="0"/>
                <a:cs typeface="Arial" pitchFamily="34" charset="0"/>
              </a:rPr>
              <a:t>Fig. 2 </a:t>
            </a:r>
            <a:r>
              <a:rPr kumimoji="0" lang="fr-FR" sz="2000" b="1" i="0" u="none" strike="noStrike" cap="none" normalizeH="0" baseline="0" dirty="0" smtClean="0">
                <a:ln>
                  <a:noFill/>
                </a:ln>
                <a:solidFill>
                  <a:schemeClr val="tx1"/>
                </a:solidFill>
                <a:effectLst/>
                <a:ea typeface="Calibri" pitchFamily="34" charset="0"/>
                <a:cs typeface="Arial" pitchFamily="34" charset="0"/>
              </a:rPr>
              <a:t>: Répartition des femmes agressées selon leur situation matrimoniale,</a:t>
            </a:r>
          </a:p>
          <a:p>
            <a:pPr marL="0" marR="0" lvl="0" indent="0"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ea typeface="Calibri" pitchFamily="34" charset="0"/>
                <a:cs typeface="Arial" pitchFamily="34" charset="0"/>
              </a:rPr>
              <a:t> au niveau des services de médecine légale des 03 hôpitaux étudiés de la wilaya               </a:t>
            </a:r>
          </a:p>
          <a:p>
            <a:pPr marL="0" marR="0" lvl="0" indent="0"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ea typeface="Calibri" pitchFamily="34" charset="0"/>
                <a:cs typeface="Arial" pitchFamily="34" charset="0"/>
              </a:rPr>
              <a:t> d’ORAN, 2009 -2010</a:t>
            </a:r>
            <a:endParaRPr kumimoji="0" lang="fr-FR" sz="2000" b="0" i="0" u="none" strike="noStrike" cap="none" normalizeH="0" baseline="0" dirty="0" smtClean="0">
              <a:ln>
                <a:noFill/>
              </a:ln>
              <a:solidFill>
                <a:schemeClr val="tx1"/>
              </a:solidFill>
              <a:effectLst/>
              <a:cs typeface="Arial" pitchFamily="34" charset="0"/>
            </a:endParaRPr>
          </a:p>
        </p:txBody>
      </p:sp>
      <p:graphicFrame>
        <p:nvGraphicFramePr>
          <p:cNvPr id="4" name="Graphique 3"/>
          <p:cNvGraphicFramePr/>
          <p:nvPr/>
        </p:nvGraphicFramePr>
        <p:xfrm>
          <a:off x="500034" y="1428736"/>
          <a:ext cx="8001056" cy="4643469"/>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357158" y="1357298"/>
            <a:ext cx="2000264" cy="150019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le nombre moyen d’enfant est de </a:t>
            </a:r>
          </a:p>
          <a:p>
            <a:pPr algn="ctr"/>
            <a:r>
              <a:rPr lang="fr-FR" dirty="0" smtClean="0"/>
              <a:t>3 ± 2 enfants</a:t>
            </a:r>
          </a:p>
          <a:p>
            <a:pPr algn="ctr"/>
            <a:r>
              <a:rPr lang="fr-FR" dirty="0" smtClean="0"/>
              <a:t>Min = 1 enf,</a:t>
            </a:r>
          </a:p>
          <a:p>
            <a:pPr algn="ctr"/>
            <a:r>
              <a:rPr lang="fr-FR" b="1" dirty="0" smtClean="0"/>
              <a:t>max = 8 enf</a:t>
            </a:r>
            <a:endParaRPr lang="fr-FR" b="1" dirty="0"/>
          </a:p>
        </p:txBody>
      </p:sp>
      <p:sp>
        <p:nvSpPr>
          <p:cNvPr id="6" name="Rectangle 5"/>
          <p:cNvSpPr/>
          <p:nvPr/>
        </p:nvSpPr>
        <p:spPr>
          <a:xfrm>
            <a:off x="6500826" y="1357298"/>
            <a:ext cx="2143140" cy="157163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le nombre moyen d’enfant est de</a:t>
            </a:r>
          </a:p>
          <a:p>
            <a:pPr algn="ctr"/>
            <a:r>
              <a:rPr lang="fr-FR" dirty="0" smtClean="0"/>
              <a:t>3 ± 2 enfants, </a:t>
            </a:r>
          </a:p>
          <a:p>
            <a:pPr algn="ctr"/>
            <a:r>
              <a:rPr lang="fr-FR" dirty="0" smtClean="0"/>
              <a:t>Mini = 1 enf,</a:t>
            </a:r>
          </a:p>
          <a:p>
            <a:pPr algn="ctr"/>
            <a:r>
              <a:rPr lang="fr-FR" dirty="0" smtClean="0"/>
              <a:t> </a:t>
            </a:r>
            <a:r>
              <a:rPr lang="fr-FR" b="1" dirty="0" smtClean="0"/>
              <a:t>max = 12 enf</a:t>
            </a:r>
            <a:endParaRPr lang="fr-FR" b="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1643042" y="428604"/>
            <a:ext cx="6686061"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FR" sz="2000" b="1" dirty="0" smtClean="0">
                <a:ea typeface="Calibri" pitchFamily="34" charset="0"/>
                <a:cs typeface="Times New Roman" pitchFamily="18" charset="0"/>
              </a:rPr>
              <a:t>Fig.3</a:t>
            </a:r>
            <a:r>
              <a:rPr kumimoji="0" lang="fr-FR" sz="2000" b="1" i="0" strike="noStrike" cap="none" normalizeH="0" baseline="0" dirty="0" smtClean="0">
                <a:ln>
                  <a:noFill/>
                </a:ln>
                <a:solidFill>
                  <a:schemeClr val="tx1"/>
                </a:solidFill>
                <a:effectLst/>
                <a:ea typeface="Calibri" pitchFamily="34" charset="0"/>
                <a:cs typeface="Times New Roman" pitchFamily="18" charset="0"/>
              </a:rPr>
              <a:t>- Répartition des victimes selon leur niveau d’instruction</a:t>
            </a:r>
            <a:endParaRPr kumimoji="0" lang="fr-FR" sz="2000" b="0" i="0" strike="noStrike" cap="none" normalizeH="0" baseline="0" dirty="0" smtClean="0">
              <a:ln>
                <a:noFill/>
              </a:ln>
              <a:solidFill>
                <a:schemeClr val="tx1"/>
              </a:solidFill>
              <a:effectLst/>
              <a:cs typeface="Arial" pitchFamily="34" charset="0"/>
            </a:endParaRPr>
          </a:p>
        </p:txBody>
      </p:sp>
      <p:graphicFrame>
        <p:nvGraphicFramePr>
          <p:cNvPr id="5" name="Graphique 4"/>
          <p:cNvGraphicFramePr/>
          <p:nvPr/>
        </p:nvGraphicFramePr>
        <p:xfrm>
          <a:off x="500034" y="1071546"/>
          <a:ext cx="8215370" cy="5214974"/>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p:cNvSpPr/>
          <p:nvPr/>
        </p:nvSpPr>
        <p:spPr>
          <a:xfrm>
            <a:off x="7143768" y="2071678"/>
            <a:ext cx="1785950" cy="35719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Fréquence %</a:t>
            </a:r>
            <a:endParaRPr lang="fr-F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1643042" y="357166"/>
            <a:ext cx="5857916"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strike="noStrike" cap="none" normalizeH="0" baseline="0" dirty="0" smtClean="0">
                <a:ln>
                  <a:noFill/>
                </a:ln>
                <a:solidFill>
                  <a:schemeClr val="tx1"/>
                </a:solidFill>
                <a:effectLst/>
                <a:ea typeface="Calibri" pitchFamily="34" charset="0"/>
                <a:cs typeface="Times New Roman" pitchFamily="18" charset="0"/>
              </a:rPr>
              <a:t>Fig.4- Répartition des victimes selon leur profession</a:t>
            </a:r>
            <a:endParaRPr kumimoji="0" lang="fr-FR" sz="2000" b="0" i="0" strike="noStrike" cap="none" normalizeH="0" baseline="0" dirty="0" smtClean="0">
              <a:ln>
                <a:noFill/>
              </a:ln>
              <a:solidFill>
                <a:schemeClr val="tx1"/>
              </a:solidFill>
              <a:effectLst/>
              <a:cs typeface="Arial" pitchFamily="34" charset="0"/>
            </a:endParaRPr>
          </a:p>
        </p:txBody>
      </p:sp>
      <p:graphicFrame>
        <p:nvGraphicFramePr>
          <p:cNvPr id="5" name="Graphique 4"/>
          <p:cNvGraphicFramePr/>
          <p:nvPr/>
        </p:nvGraphicFramePr>
        <p:xfrm>
          <a:off x="428596" y="928670"/>
          <a:ext cx="8286808" cy="5357850"/>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p:cNvSpPr/>
          <p:nvPr/>
        </p:nvSpPr>
        <p:spPr>
          <a:xfrm>
            <a:off x="7143768" y="1714488"/>
            <a:ext cx="1785950" cy="35719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Fréquence %</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style>
          <a:lnRef idx="2">
            <a:schemeClr val="accent1"/>
          </a:lnRef>
          <a:fillRef idx="1">
            <a:schemeClr val="lt1"/>
          </a:fillRef>
          <a:effectRef idx="0">
            <a:schemeClr val="accent1"/>
          </a:effectRef>
          <a:fontRef idx="minor">
            <a:schemeClr val="dk1"/>
          </a:fontRef>
        </p:style>
        <p:txBody>
          <a:bodyPr>
            <a:normAutofit/>
          </a:bodyPr>
          <a:lstStyle/>
          <a:p>
            <a:r>
              <a:rPr lang="fr-FR" sz="4000" b="1" dirty="0" smtClean="0"/>
              <a:t>Définition </a:t>
            </a:r>
            <a:endParaRPr lang="fr-FR" sz="2000" dirty="0"/>
          </a:p>
        </p:txBody>
      </p:sp>
      <p:sp>
        <p:nvSpPr>
          <p:cNvPr id="3" name="Espace réservé du contenu 2"/>
          <p:cNvSpPr>
            <a:spLocks noGrp="1"/>
          </p:cNvSpPr>
          <p:nvPr>
            <p:ph idx="1"/>
          </p:nvPr>
        </p:nvSpPr>
        <p:spPr>
          <a:xfrm>
            <a:off x="457200" y="1428736"/>
            <a:ext cx="8229600" cy="5000660"/>
          </a:xfrm>
        </p:spPr>
        <p:txBody>
          <a:bodyPr>
            <a:normAutofit/>
          </a:bodyPr>
          <a:lstStyle/>
          <a:p>
            <a:pPr>
              <a:buNone/>
            </a:pPr>
            <a:endParaRPr lang="fr-FR" dirty="0"/>
          </a:p>
          <a:p>
            <a:pPr>
              <a:buNone/>
            </a:pPr>
            <a:r>
              <a:rPr lang="fr-FR" sz="2800" dirty="0" smtClean="0"/>
              <a:t>Les Nations Unies définissent la violence à l'égard des femmes de la façon suivante :</a:t>
            </a:r>
          </a:p>
          <a:p>
            <a:pPr>
              <a:buNone/>
            </a:pPr>
            <a:r>
              <a:rPr lang="fr-FR" sz="2800" dirty="0" smtClean="0"/>
              <a:t>« tout acte de violence dirigé contre le sexe féminin  et causant ou pouvant causer aux femmes un préjudice ou des souffrances </a:t>
            </a:r>
            <a:r>
              <a:rPr lang="fr-FR" sz="2800" dirty="0" smtClean="0">
                <a:solidFill>
                  <a:srgbClr val="FF0000"/>
                </a:solidFill>
              </a:rPr>
              <a:t>physiques </a:t>
            </a:r>
            <a:r>
              <a:rPr lang="fr-FR" sz="2800" dirty="0" smtClean="0"/>
              <a:t>,</a:t>
            </a:r>
            <a:r>
              <a:rPr lang="fr-FR" sz="2800" dirty="0" smtClean="0">
                <a:solidFill>
                  <a:srgbClr val="FF0000"/>
                </a:solidFill>
              </a:rPr>
              <a:t> sexuelles </a:t>
            </a:r>
            <a:r>
              <a:rPr lang="fr-FR" sz="2800" dirty="0" smtClean="0"/>
              <a:t>ou </a:t>
            </a:r>
            <a:r>
              <a:rPr lang="fr-FR" sz="2800" dirty="0" smtClean="0">
                <a:solidFill>
                  <a:srgbClr val="FF0000"/>
                </a:solidFill>
              </a:rPr>
              <a:t>psychologiques</a:t>
            </a:r>
            <a:r>
              <a:rPr lang="fr-FR" sz="2800" dirty="0" smtClean="0"/>
              <a:t> y compris la menace de tels actes, la contrainte ou la privation arbitraire de liberté, que ce soit dans la vie publique ou dans la vie privée »</a:t>
            </a:r>
            <a:r>
              <a:rPr lang="fr-FR" sz="1800" dirty="0" smtClean="0"/>
              <a:t> </a:t>
            </a:r>
          </a:p>
          <a:p>
            <a:pPr>
              <a:buNone/>
            </a:pPr>
            <a:r>
              <a:rPr lang="fr-FR" sz="1800" dirty="0" smtClean="0"/>
              <a:t>(ONU 1993)</a:t>
            </a:r>
          </a:p>
        </p:txBody>
      </p:sp>
      <p:graphicFrame>
        <p:nvGraphicFramePr>
          <p:cNvPr id="14338" name="Object 2"/>
          <p:cNvGraphicFramePr>
            <a:graphicFrameLocks noChangeAspect="1"/>
          </p:cNvGraphicFramePr>
          <p:nvPr/>
        </p:nvGraphicFramePr>
        <p:xfrm>
          <a:off x="0" y="6126163"/>
          <a:ext cx="731838" cy="731837"/>
        </p:xfrm>
        <a:graphic>
          <a:graphicData uri="http://schemas.openxmlformats.org/presentationml/2006/ole">
            <mc:AlternateContent xmlns:mc="http://schemas.openxmlformats.org/markup-compatibility/2006">
              <mc:Choice xmlns:v="urn:schemas-microsoft-com:vml" Requires="v">
                <p:oleObj spid="_x0000_s17411" name="Picture" r:id="rId3" imgW="731520" imgH="731520" progId="Word.Picture.8">
                  <p:embed/>
                </p:oleObj>
              </mc:Choice>
              <mc:Fallback>
                <p:oleObj name="Picture" r:id="rId3" imgW="731520" imgH="731520" progId="Word.Picture.8">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126163"/>
                        <a:ext cx="731838" cy="731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p:cNvSpPr/>
          <p:nvPr/>
        </p:nvSpPr>
        <p:spPr>
          <a:xfrm>
            <a:off x="6858016" y="6357958"/>
            <a:ext cx="2285984" cy="50004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200" dirty="0" smtClean="0">
                <a:solidFill>
                  <a:srgbClr val="C00000"/>
                </a:solidFill>
              </a:rPr>
              <a:t>INSP 2011</a:t>
            </a:r>
            <a:endParaRPr lang="fr-FR" sz="1200" dirty="0">
              <a:solidFill>
                <a:srgbClr val="C0000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1571604" y="285728"/>
            <a:ext cx="6072198"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FR" sz="2000" b="1" dirty="0" smtClean="0">
                <a:ea typeface="Calibri" pitchFamily="34" charset="0"/>
                <a:cs typeface="Times New Roman" pitchFamily="18" charset="0"/>
              </a:rPr>
              <a:t>Fig.</a:t>
            </a:r>
            <a:r>
              <a:rPr kumimoji="0" lang="fr-FR" sz="2000" b="1" i="0" strike="noStrike" cap="none" normalizeH="0" baseline="0" dirty="0" smtClean="0">
                <a:ln>
                  <a:noFill/>
                </a:ln>
                <a:solidFill>
                  <a:schemeClr val="tx1"/>
                </a:solidFill>
                <a:effectLst/>
                <a:ea typeface="Calibri" pitchFamily="34" charset="0"/>
                <a:cs typeface="Times New Roman" pitchFamily="18" charset="0"/>
              </a:rPr>
              <a:t>5- Répartition des victimes selon leur accompagnant</a:t>
            </a:r>
            <a:endParaRPr kumimoji="0" lang="fr-FR" sz="2000" b="0" i="0" strike="noStrike" cap="none" normalizeH="0" baseline="0" dirty="0" smtClean="0">
              <a:ln>
                <a:noFill/>
              </a:ln>
              <a:solidFill>
                <a:schemeClr val="tx1"/>
              </a:solidFill>
              <a:effectLst/>
              <a:cs typeface="Arial" pitchFamily="34" charset="0"/>
            </a:endParaRPr>
          </a:p>
        </p:txBody>
      </p:sp>
      <p:graphicFrame>
        <p:nvGraphicFramePr>
          <p:cNvPr id="3" name="Graphique 2"/>
          <p:cNvGraphicFramePr/>
          <p:nvPr/>
        </p:nvGraphicFramePr>
        <p:xfrm>
          <a:off x="714348" y="1071546"/>
          <a:ext cx="7929618" cy="5000660"/>
        </p:xfrm>
        <a:graphic>
          <a:graphicData uri="http://schemas.openxmlformats.org/drawingml/2006/chart">
            <c:chart xmlns:c="http://schemas.openxmlformats.org/drawingml/2006/chart" xmlns:r="http://schemas.openxmlformats.org/officeDocument/2006/relationships" r:id="rId2"/>
          </a:graphicData>
        </a:graphic>
      </p:graphicFrame>
      <p:sp>
        <p:nvSpPr>
          <p:cNvPr id="4" name="Ellipse 3"/>
          <p:cNvSpPr/>
          <p:nvPr/>
        </p:nvSpPr>
        <p:spPr>
          <a:xfrm>
            <a:off x="1000100" y="1500174"/>
            <a:ext cx="7786742" cy="857256"/>
          </a:xfrm>
          <a:prstGeom prst="ellipse">
            <a:avLst/>
          </a:prstGeom>
          <a:noFill/>
          <a:ln>
            <a:solidFill>
              <a:srgbClr val="A5002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txBox="1">
            <a:spLocks/>
          </p:cNvSpPr>
          <p:nvPr/>
        </p:nvSpPr>
        <p:spPr>
          <a:xfrm>
            <a:off x="642910" y="2214554"/>
            <a:ext cx="8229600" cy="1071570"/>
          </a:xfrm>
          <a:prstGeom prst="rect">
            <a:avLst/>
          </a:prstGeom>
        </p:spPr>
        <p:style>
          <a:lnRef idx="1">
            <a:schemeClr val="accent3"/>
          </a:lnRef>
          <a:fillRef idx="2">
            <a:schemeClr val="accent3"/>
          </a:fillRef>
          <a:effectRef idx="1">
            <a:schemeClr val="accent3"/>
          </a:effectRef>
          <a:fontRef idx="minor">
            <a:schemeClr val="dk1"/>
          </a:fontRef>
        </p:style>
        <p:txBody>
          <a:bodyPr>
            <a:normAutofit/>
          </a:bodyPr>
          <a:lstStyle/>
          <a:p>
            <a:pPr algn="ctr">
              <a:spcBef>
                <a:spcPct val="0"/>
              </a:spcBef>
            </a:pPr>
            <a:endParaRPr lang="fr-FR" sz="2400" b="1" dirty="0" smtClean="0"/>
          </a:p>
          <a:p>
            <a:pPr algn="ctr">
              <a:spcBef>
                <a:spcPct val="0"/>
              </a:spcBef>
            </a:pPr>
            <a:r>
              <a:rPr lang="fr-FR" sz="2400" b="1" dirty="0" smtClean="0"/>
              <a:t>Caractéristique de l’agression</a:t>
            </a:r>
            <a:endParaRPr lang="fr-FR" sz="2400" dirty="0" smtClean="0"/>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2400" b="1" i="0" u="none" strike="noStrike" kern="1200" cap="none" spc="0" normalizeH="0" baseline="0" noProof="0" dirty="0" smtClean="0">
              <a:ln>
                <a:noFill/>
              </a:ln>
              <a:solidFill>
                <a:schemeClr val="dk1"/>
              </a:solidFill>
              <a:effectLst/>
              <a:uLnTx/>
              <a:uFillTx/>
              <a:latin typeface="+mn-lt"/>
              <a:ea typeface="+mn-ea"/>
              <a:cs typeface="+mn-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2400" b="0" i="0" u="none" strike="noStrike" kern="1200" cap="none" spc="0" normalizeH="0" baseline="0" noProof="0" dirty="0">
              <a:ln>
                <a:noFill/>
              </a:ln>
              <a:solidFill>
                <a:schemeClr val="dk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aphique 1"/>
          <p:cNvGraphicFramePr/>
          <p:nvPr/>
        </p:nvGraphicFramePr>
        <p:xfrm>
          <a:off x="500034" y="1428736"/>
          <a:ext cx="8286808" cy="4857784"/>
        </p:xfrm>
        <a:graphic>
          <a:graphicData uri="http://schemas.openxmlformats.org/drawingml/2006/chart">
            <c:chart xmlns:c="http://schemas.openxmlformats.org/drawingml/2006/chart" xmlns:r="http://schemas.openxmlformats.org/officeDocument/2006/relationships" r:id="rId2"/>
          </a:graphicData>
        </a:graphic>
      </p:graphicFrame>
      <p:sp>
        <p:nvSpPr>
          <p:cNvPr id="48129" name="Rectangle 1"/>
          <p:cNvSpPr>
            <a:spLocks noChangeArrowheads="1"/>
          </p:cNvSpPr>
          <p:nvPr/>
        </p:nvSpPr>
        <p:spPr bwMode="auto">
          <a:xfrm>
            <a:off x="1285852" y="500042"/>
            <a:ext cx="6715172"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r>
              <a:rPr kumimoji="0" lang="fr-FR" b="1" i="0" strike="noStrike" cap="none" normalizeH="0" baseline="0" dirty="0" smtClean="0">
                <a:ln>
                  <a:noFill/>
                </a:ln>
                <a:solidFill>
                  <a:schemeClr val="tx1"/>
                </a:solidFill>
                <a:effectLst/>
                <a:ea typeface="Calibri" pitchFamily="34" charset="0"/>
                <a:cs typeface="Times New Roman" pitchFamily="18" charset="0"/>
              </a:rPr>
              <a:t>Fig.6:</a:t>
            </a:r>
            <a:r>
              <a:rPr kumimoji="0" lang="fr-FR" b="1" i="0" strike="noStrike" cap="none" normalizeH="0" dirty="0" smtClean="0">
                <a:ln>
                  <a:noFill/>
                </a:ln>
                <a:solidFill>
                  <a:schemeClr val="tx1"/>
                </a:solidFill>
                <a:effectLst/>
                <a:ea typeface="Calibri" pitchFamily="34" charset="0"/>
                <a:cs typeface="Times New Roman" pitchFamily="18" charset="0"/>
              </a:rPr>
              <a:t> </a:t>
            </a:r>
            <a:r>
              <a:rPr kumimoji="0" lang="fr-FR" b="1" i="0" strike="noStrike" cap="none" normalizeH="0" baseline="0" dirty="0" smtClean="0">
                <a:ln>
                  <a:noFill/>
                </a:ln>
                <a:solidFill>
                  <a:schemeClr val="tx1"/>
                </a:solidFill>
                <a:effectLst/>
                <a:ea typeface="Calibri" pitchFamily="34" charset="0"/>
                <a:cs typeface="Times New Roman" pitchFamily="18" charset="0"/>
              </a:rPr>
              <a:t>Répartition trimestriel des cas de femmes victimes de violence</a:t>
            </a:r>
            <a:endParaRPr kumimoji="0" lang="fr-FR" b="0" i="0"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571782" y="357166"/>
            <a:ext cx="7747506" cy="92333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fontAlgn="base">
              <a:spcBef>
                <a:spcPct val="0"/>
              </a:spcBef>
              <a:spcAft>
                <a:spcPct val="0"/>
              </a:spcAft>
            </a:pPr>
            <a:r>
              <a:rPr kumimoji="0" lang="fr-FR" b="1" i="0" strike="noStrike" cap="none" normalizeH="0" baseline="0" dirty="0" smtClean="0">
                <a:ln>
                  <a:noFill/>
                </a:ln>
                <a:solidFill>
                  <a:schemeClr val="tx1"/>
                </a:solidFill>
                <a:effectLst/>
                <a:ea typeface="Calibri" pitchFamily="34" charset="0"/>
                <a:cs typeface="Times New Roman" pitchFamily="18" charset="0"/>
              </a:rPr>
              <a:t>Fig.7: </a:t>
            </a:r>
            <a:r>
              <a:rPr lang="fr-FR" b="1" dirty="0" smtClean="0"/>
              <a:t>Répartition des femmes victimes de violence selon le type de l’agression, </a:t>
            </a:r>
          </a:p>
          <a:p>
            <a:pPr lvl="0" fontAlgn="base">
              <a:spcBef>
                <a:spcPct val="0"/>
              </a:spcBef>
              <a:spcAft>
                <a:spcPct val="0"/>
              </a:spcAft>
            </a:pPr>
            <a:r>
              <a:rPr lang="fr-FR" b="1" dirty="0" smtClean="0"/>
              <a:t> durant l’année 2009</a:t>
            </a:r>
          </a:p>
          <a:p>
            <a:pPr lvl="0" fontAlgn="base">
              <a:spcBef>
                <a:spcPct val="0"/>
              </a:spcBef>
              <a:spcAft>
                <a:spcPct val="0"/>
              </a:spcAft>
            </a:pPr>
            <a:r>
              <a:rPr kumimoji="0" lang="fr-FR" b="1" i="0" strike="noStrike" cap="none" normalizeH="0" dirty="0" smtClean="0">
                <a:ln>
                  <a:noFill/>
                </a:ln>
                <a:solidFill>
                  <a:schemeClr val="tx1"/>
                </a:solidFill>
                <a:effectLst/>
                <a:ea typeface="Calibri" pitchFamily="34" charset="0"/>
                <a:cs typeface="Times New Roman" pitchFamily="18" charset="0"/>
              </a:rPr>
              <a:t> </a:t>
            </a:r>
            <a:endParaRPr kumimoji="0" lang="fr-FR" b="0" i="0" strike="noStrike" cap="none" normalizeH="0" baseline="0" dirty="0" smtClean="0">
              <a:ln>
                <a:noFill/>
              </a:ln>
              <a:solidFill>
                <a:schemeClr val="tx1"/>
              </a:solidFill>
              <a:effectLst/>
              <a:cs typeface="Arial" pitchFamily="34" charset="0"/>
            </a:endParaRPr>
          </a:p>
        </p:txBody>
      </p:sp>
      <p:pic>
        <p:nvPicPr>
          <p:cNvPr id="50178" name="Graphique 2"/>
          <p:cNvPicPr>
            <a:picLocks noChangeArrowheads="1"/>
          </p:cNvPicPr>
          <p:nvPr/>
        </p:nvPicPr>
        <p:blipFill>
          <a:blip r:embed="rId2"/>
          <a:srcRect/>
          <a:stretch>
            <a:fillRect/>
          </a:stretch>
        </p:blipFill>
        <p:spPr bwMode="auto">
          <a:xfrm>
            <a:off x="571472" y="1142984"/>
            <a:ext cx="7929618" cy="5267325"/>
          </a:xfrm>
          <a:prstGeom prst="rect">
            <a:avLst/>
          </a:prstGeom>
          <a:noFill/>
          <a:ln w="9525">
            <a:noFill/>
            <a:miter lim="800000"/>
            <a:headEnd/>
            <a:tailEnd/>
          </a:ln>
        </p:spPr>
      </p:pic>
      <p:sp>
        <p:nvSpPr>
          <p:cNvPr id="8" name="Rectangle 7"/>
          <p:cNvSpPr/>
          <p:nvPr/>
        </p:nvSpPr>
        <p:spPr>
          <a:xfrm>
            <a:off x="1214414" y="1785926"/>
            <a:ext cx="583814" cy="369332"/>
          </a:xfrm>
          <a:prstGeom prst="rect">
            <a:avLst/>
          </a:prstGeom>
        </p:spPr>
        <p:txBody>
          <a:bodyPr wrap="none">
            <a:spAutoFit/>
          </a:bodyPr>
          <a:lstStyle/>
          <a:p>
            <a:r>
              <a:rPr lang="fr-FR" b="1" dirty="0" smtClean="0"/>
              <a:t>13%</a:t>
            </a:r>
            <a:endParaRPr lang="fr-FR" b="1" dirty="0"/>
          </a:p>
        </p:txBody>
      </p:sp>
      <p:sp>
        <p:nvSpPr>
          <p:cNvPr id="9" name="Rectangle 8"/>
          <p:cNvSpPr/>
          <p:nvPr/>
        </p:nvSpPr>
        <p:spPr>
          <a:xfrm>
            <a:off x="1285852" y="3643314"/>
            <a:ext cx="583814" cy="369332"/>
          </a:xfrm>
          <a:prstGeom prst="rect">
            <a:avLst/>
          </a:prstGeom>
        </p:spPr>
        <p:txBody>
          <a:bodyPr wrap="none">
            <a:spAutoFit/>
          </a:bodyPr>
          <a:lstStyle/>
          <a:p>
            <a:r>
              <a:rPr lang="fr-FR" b="1" dirty="0" smtClean="0"/>
              <a:t>42%</a:t>
            </a:r>
            <a:endParaRPr lang="fr-FR" b="1" dirty="0"/>
          </a:p>
        </p:txBody>
      </p:sp>
      <p:sp>
        <p:nvSpPr>
          <p:cNvPr id="10" name="Rectangle 9"/>
          <p:cNvSpPr/>
          <p:nvPr/>
        </p:nvSpPr>
        <p:spPr>
          <a:xfrm>
            <a:off x="1142976" y="4643446"/>
            <a:ext cx="583814" cy="369332"/>
          </a:xfrm>
          <a:prstGeom prst="rect">
            <a:avLst/>
          </a:prstGeom>
        </p:spPr>
        <p:txBody>
          <a:bodyPr wrap="none">
            <a:spAutoFit/>
          </a:bodyPr>
          <a:lstStyle/>
          <a:p>
            <a:r>
              <a:rPr lang="fr-FR" b="1" dirty="0" smtClean="0"/>
              <a:t>13%</a:t>
            </a:r>
            <a:endParaRPr lang="fr-FR" b="1" dirty="0"/>
          </a:p>
        </p:txBody>
      </p:sp>
      <p:sp>
        <p:nvSpPr>
          <p:cNvPr id="11" name="Rectangle 10"/>
          <p:cNvSpPr/>
          <p:nvPr/>
        </p:nvSpPr>
        <p:spPr>
          <a:xfrm>
            <a:off x="642910" y="285728"/>
            <a:ext cx="7643866" cy="7858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buFont typeface="Arial" pitchFamily="34" charset="0"/>
              <a:buChar char="•"/>
            </a:pPr>
            <a:r>
              <a:rPr lang="fr-FR" dirty="0" smtClean="0"/>
              <a:t>Interpersonnel (violences familiales et violences communautaires) : </a:t>
            </a:r>
            <a:r>
              <a:rPr lang="fr-FR" b="1" dirty="0" smtClean="0">
                <a:solidFill>
                  <a:srgbClr val="FF0000"/>
                </a:solidFill>
              </a:rPr>
              <a:t>96%</a:t>
            </a:r>
            <a:r>
              <a:rPr lang="fr-FR" dirty="0" smtClean="0"/>
              <a:t> </a:t>
            </a:r>
          </a:p>
          <a:p>
            <a:pPr>
              <a:buFont typeface="Arial" pitchFamily="34" charset="0"/>
              <a:buChar char="•"/>
            </a:pPr>
            <a:r>
              <a:rPr lang="fr-FR" dirty="0" smtClean="0"/>
              <a:t> collective (groupe important de personnes): </a:t>
            </a:r>
            <a:r>
              <a:rPr lang="fr-FR" b="1" dirty="0" smtClean="0">
                <a:solidFill>
                  <a:srgbClr val="FF0000"/>
                </a:solidFill>
              </a:rPr>
              <a:t>4%</a:t>
            </a:r>
            <a:r>
              <a:rPr lang="fr-FR" dirty="0" smtClean="0"/>
              <a:t>.</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7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571782" y="357166"/>
            <a:ext cx="7747506" cy="92333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fontAlgn="base">
              <a:spcBef>
                <a:spcPct val="0"/>
              </a:spcBef>
              <a:spcAft>
                <a:spcPct val="0"/>
              </a:spcAft>
            </a:pPr>
            <a:r>
              <a:rPr kumimoji="0" lang="fr-FR" b="1" i="0" strike="noStrike" cap="none" normalizeH="0" baseline="0" dirty="0" smtClean="0">
                <a:ln>
                  <a:noFill/>
                </a:ln>
                <a:solidFill>
                  <a:schemeClr val="tx1"/>
                </a:solidFill>
                <a:effectLst/>
                <a:ea typeface="Calibri" pitchFamily="34" charset="0"/>
                <a:cs typeface="Times New Roman" pitchFamily="18" charset="0"/>
              </a:rPr>
              <a:t>Fig.8: </a:t>
            </a:r>
            <a:r>
              <a:rPr lang="fr-FR" b="1" dirty="0" smtClean="0"/>
              <a:t>Répartition des femmes victimes de violence selon le type de l’agression, </a:t>
            </a:r>
          </a:p>
          <a:p>
            <a:pPr lvl="0" fontAlgn="base">
              <a:spcBef>
                <a:spcPct val="0"/>
              </a:spcBef>
              <a:spcAft>
                <a:spcPct val="0"/>
              </a:spcAft>
            </a:pPr>
            <a:r>
              <a:rPr lang="fr-FR" b="1" dirty="0" smtClean="0"/>
              <a:t> durant l’année 2010</a:t>
            </a:r>
          </a:p>
          <a:p>
            <a:pPr lvl="0" fontAlgn="base">
              <a:spcBef>
                <a:spcPct val="0"/>
              </a:spcBef>
              <a:spcAft>
                <a:spcPct val="0"/>
              </a:spcAft>
            </a:pPr>
            <a:r>
              <a:rPr kumimoji="0" lang="fr-FR" b="1" i="0" strike="noStrike" cap="none" normalizeH="0" dirty="0" smtClean="0">
                <a:ln>
                  <a:noFill/>
                </a:ln>
                <a:solidFill>
                  <a:schemeClr val="tx1"/>
                </a:solidFill>
                <a:effectLst/>
                <a:ea typeface="Calibri" pitchFamily="34" charset="0"/>
                <a:cs typeface="Times New Roman" pitchFamily="18" charset="0"/>
              </a:rPr>
              <a:t> </a:t>
            </a:r>
            <a:endParaRPr kumimoji="0" lang="fr-FR" b="0" i="0" strike="noStrike" cap="none" normalizeH="0" baseline="0" dirty="0" smtClean="0">
              <a:ln>
                <a:noFill/>
              </a:ln>
              <a:solidFill>
                <a:schemeClr val="tx1"/>
              </a:solidFill>
              <a:effectLst/>
              <a:cs typeface="Arial" pitchFamily="34" charset="0"/>
            </a:endParaRPr>
          </a:p>
        </p:txBody>
      </p:sp>
      <p:sp>
        <p:nvSpPr>
          <p:cNvPr id="5" name="Flèche gauche 4"/>
          <p:cNvSpPr/>
          <p:nvPr/>
        </p:nvSpPr>
        <p:spPr>
          <a:xfrm rot="20593564">
            <a:off x="3663262" y="4853122"/>
            <a:ext cx="1000132" cy="285752"/>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75777" name="Graphique 2"/>
          <p:cNvPicPr>
            <a:picLocks noChangeArrowheads="1"/>
          </p:cNvPicPr>
          <p:nvPr/>
        </p:nvPicPr>
        <p:blipFill>
          <a:blip r:embed="rId2"/>
          <a:srcRect/>
          <a:stretch>
            <a:fillRect/>
          </a:stretch>
        </p:blipFill>
        <p:spPr bwMode="auto">
          <a:xfrm>
            <a:off x="571472" y="1142984"/>
            <a:ext cx="8215370" cy="5357826"/>
          </a:xfrm>
          <a:prstGeom prst="rect">
            <a:avLst/>
          </a:prstGeom>
          <a:noFill/>
          <a:ln w="9525">
            <a:noFill/>
            <a:miter lim="800000"/>
            <a:headEnd/>
            <a:tailEnd/>
          </a:ln>
        </p:spPr>
      </p:pic>
      <p:sp>
        <p:nvSpPr>
          <p:cNvPr id="6" name="Rectangle avec flèche vers le bas 5"/>
          <p:cNvSpPr/>
          <p:nvPr/>
        </p:nvSpPr>
        <p:spPr>
          <a:xfrm>
            <a:off x="3286116" y="2500306"/>
            <a:ext cx="2286016" cy="2214578"/>
          </a:xfrm>
          <a:prstGeom prst="downArrowCallou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buFont typeface="Arial" pitchFamily="34" charset="0"/>
              <a:buChar char="•"/>
            </a:pPr>
            <a:r>
              <a:rPr lang="fr-FR" b="1" dirty="0" smtClean="0"/>
              <a:t> </a:t>
            </a:r>
            <a:r>
              <a:rPr lang="fr-FR" b="1" dirty="0" smtClean="0">
                <a:latin typeface="Verdana" pitchFamily="34" charset="0"/>
                <a:ea typeface="Verdana" pitchFamily="34" charset="0"/>
                <a:cs typeface="Verdana" pitchFamily="34" charset="0"/>
              </a:rPr>
              <a:t>suicide 15% </a:t>
            </a:r>
          </a:p>
          <a:p>
            <a:pPr algn="ctr">
              <a:buFont typeface="Arial" pitchFamily="34" charset="0"/>
              <a:buChar char="•"/>
            </a:pPr>
            <a:r>
              <a:rPr lang="fr-FR" b="1" dirty="0" smtClean="0">
                <a:latin typeface="Verdana" pitchFamily="34" charset="0"/>
                <a:ea typeface="Verdana" pitchFamily="34" charset="0"/>
                <a:cs typeface="Verdana" pitchFamily="34" charset="0"/>
              </a:rPr>
              <a:t> automutilation 85%</a:t>
            </a:r>
          </a:p>
          <a:p>
            <a:pPr algn="ctr"/>
            <a:endParaRPr lang="fr-FR" b="1" dirty="0"/>
          </a:p>
        </p:txBody>
      </p:sp>
      <p:pic>
        <p:nvPicPr>
          <p:cNvPr id="8" name="Graphique 4"/>
          <p:cNvPicPr>
            <a:picLocks noChangeArrowheads="1"/>
          </p:cNvPicPr>
          <p:nvPr/>
        </p:nvPicPr>
        <p:blipFill>
          <a:blip r:embed="rId3"/>
          <a:srcRect/>
          <a:stretch>
            <a:fillRect/>
          </a:stretch>
        </p:blipFill>
        <p:spPr bwMode="auto">
          <a:xfrm>
            <a:off x="357158" y="1071546"/>
            <a:ext cx="8429684" cy="5357850"/>
          </a:xfrm>
          <a:prstGeom prst="rect">
            <a:avLst/>
          </a:prstGeom>
          <a:noFill/>
          <a:ln w="9525">
            <a:noFill/>
            <a:miter lim="800000"/>
            <a:headEnd/>
            <a:tailEnd/>
          </a:ln>
        </p:spPr>
      </p:pic>
      <p:sp>
        <p:nvSpPr>
          <p:cNvPr id="9" name="Rectangle 8"/>
          <p:cNvSpPr/>
          <p:nvPr/>
        </p:nvSpPr>
        <p:spPr>
          <a:xfrm>
            <a:off x="785786" y="3214686"/>
            <a:ext cx="583814" cy="369332"/>
          </a:xfrm>
          <a:prstGeom prst="rect">
            <a:avLst/>
          </a:prstGeom>
        </p:spPr>
        <p:txBody>
          <a:bodyPr wrap="none">
            <a:spAutoFit/>
          </a:bodyPr>
          <a:lstStyle/>
          <a:p>
            <a:r>
              <a:rPr lang="fr-FR" b="1" dirty="0" smtClean="0"/>
              <a:t>52</a:t>
            </a:r>
            <a:r>
              <a:rPr lang="fr-FR" dirty="0" smtClean="0"/>
              <a:t>%</a:t>
            </a:r>
            <a:endParaRPr lang="fr-FR" dirty="0"/>
          </a:p>
        </p:txBody>
      </p:sp>
      <p:sp>
        <p:nvSpPr>
          <p:cNvPr id="10" name="Rectangle 9"/>
          <p:cNvSpPr/>
          <p:nvPr/>
        </p:nvSpPr>
        <p:spPr>
          <a:xfrm>
            <a:off x="785786" y="4357694"/>
            <a:ext cx="583814" cy="369332"/>
          </a:xfrm>
          <a:prstGeom prst="rect">
            <a:avLst/>
          </a:prstGeom>
        </p:spPr>
        <p:txBody>
          <a:bodyPr wrap="none">
            <a:spAutoFit/>
          </a:bodyPr>
          <a:lstStyle/>
          <a:p>
            <a:r>
              <a:rPr lang="fr-FR" b="1" dirty="0" smtClean="0"/>
              <a:t>32%</a:t>
            </a:r>
            <a:endParaRPr lang="fr-FR" b="1" dirty="0"/>
          </a:p>
        </p:txBody>
      </p:sp>
      <p:sp>
        <p:nvSpPr>
          <p:cNvPr id="11" name="Rectangle 10"/>
          <p:cNvSpPr/>
          <p:nvPr/>
        </p:nvSpPr>
        <p:spPr>
          <a:xfrm>
            <a:off x="857224" y="1357298"/>
            <a:ext cx="583814" cy="369332"/>
          </a:xfrm>
          <a:prstGeom prst="rect">
            <a:avLst/>
          </a:prstGeom>
        </p:spPr>
        <p:txBody>
          <a:bodyPr wrap="none">
            <a:spAutoFit/>
          </a:bodyPr>
          <a:lstStyle/>
          <a:p>
            <a:r>
              <a:rPr lang="fr-FR" b="1" dirty="0" smtClean="0"/>
              <a:t>16%</a:t>
            </a:r>
            <a:endParaRPr lang="fr-FR"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aphique 1"/>
          <p:cNvGraphicFramePr/>
          <p:nvPr/>
        </p:nvGraphicFramePr>
        <p:xfrm>
          <a:off x="571472" y="928670"/>
          <a:ext cx="8001056" cy="5286412"/>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p:cNvSpPr>
            <a:spLocks noChangeArrowheads="1"/>
          </p:cNvSpPr>
          <p:nvPr/>
        </p:nvSpPr>
        <p:spPr bwMode="auto">
          <a:xfrm>
            <a:off x="571782" y="357166"/>
            <a:ext cx="7738400"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fontAlgn="base">
              <a:spcBef>
                <a:spcPct val="0"/>
              </a:spcBef>
              <a:spcAft>
                <a:spcPct val="0"/>
              </a:spcAft>
            </a:pPr>
            <a:r>
              <a:rPr kumimoji="0" lang="fr-FR" b="1" i="0" strike="noStrike" cap="none" normalizeH="0" baseline="0" dirty="0" smtClean="0">
                <a:ln>
                  <a:noFill/>
                </a:ln>
                <a:solidFill>
                  <a:schemeClr val="tx1"/>
                </a:solidFill>
                <a:effectLst/>
                <a:ea typeface="Calibri" pitchFamily="34" charset="0"/>
                <a:cs typeface="Times New Roman" pitchFamily="18" charset="0"/>
              </a:rPr>
              <a:t>Fig.9: </a:t>
            </a:r>
            <a:r>
              <a:rPr lang="fr-FR" b="1" dirty="0" smtClean="0"/>
              <a:t>Répartition des femmes victimes de violence selon le sexe de l’agression, </a:t>
            </a:r>
          </a:p>
        </p:txBody>
      </p:sp>
      <p:sp>
        <p:nvSpPr>
          <p:cNvPr id="52226" name="Rectangle 2"/>
          <p:cNvSpPr>
            <a:spLocks noChangeArrowheads="1"/>
          </p:cNvSpPr>
          <p:nvPr/>
        </p:nvSpPr>
        <p:spPr bwMode="auto">
          <a:xfrm>
            <a:off x="1357290" y="6072206"/>
            <a:ext cx="2228852" cy="428628"/>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600" b="1" i="0" u="none" strike="noStrike" cap="none" normalizeH="0" baseline="0" dirty="0" smtClean="0">
                <a:ln>
                  <a:noFill/>
                </a:ln>
                <a:solidFill>
                  <a:schemeClr val="tx1"/>
                </a:solidFill>
                <a:effectLst/>
                <a:latin typeface="Verdana" pitchFamily="34" charset="0"/>
                <a:ea typeface="Arial" pitchFamily="34" charset="0"/>
                <a:cs typeface="Arial" pitchFamily="34" charset="0"/>
              </a:rPr>
              <a:t>  </a:t>
            </a:r>
            <a:r>
              <a:rPr kumimoji="0" lang="fr-FR" sz="1600" b="0" i="0" u="none" strike="noStrike" cap="none" normalizeH="0" baseline="0" dirty="0" smtClean="0">
                <a:ln>
                  <a:noFill/>
                </a:ln>
                <a:solidFill>
                  <a:schemeClr val="tx1"/>
                </a:solidFill>
                <a:effectLst/>
                <a:latin typeface="Verdana" pitchFamily="34" charset="0"/>
                <a:ea typeface="Arial" pitchFamily="34" charset="0"/>
                <a:cs typeface="Arial" pitchFamily="34" charset="0"/>
              </a:rPr>
              <a:t>Sex -ratio = 5</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2227" name="Rectangle 3"/>
          <p:cNvSpPr>
            <a:spLocks noChangeArrowheads="1"/>
          </p:cNvSpPr>
          <p:nvPr/>
        </p:nvSpPr>
        <p:spPr bwMode="auto">
          <a:xfrm>
            <a:off x="5143504" y="6072206"/>
            <a:ext cx="1943100" cy="428628"/>
          </a:xfrm>
          <a:prstGeom prst="rect">
            <a:avLst/>
          </a:prstGeom>
          <a:solidFill>
            <a:srgbClr val="FFFFFF"/>
          </a:solidFill>
          <a:ln w="254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400" b="1" i="0" u="none" strike="noStrike" cap="none" normalizeH="0" baseline="0" dirty="0" smtClean="0">
                <a:ln>
                  <a:noFill/>
                </a:ln>
                <a:solidFill>
                  <a:schemeClr val="tx1"/>
                </a:solidFill>
                <a:effectLst/>
                <a:latin typeface="Verdana" pitchFamily="34" charset="0"/>
                <a:ea typeface="Arial" pitchFamily="34" charset="0"/>
                <a:cs typeface="Arial" pitchFamily="34" charset="0"/>
              </a:rPr>
              <a:t>  </a:t>
            </a:r>
            <a:r>
              <a:rPr kumimoji="0" lang="fr-FR" sz="1400" b="0" i="0" u="none" strike="noStrike" cap="none" normalizeH="0" baseline="0" dirty="0" smtClean="0">
                <a:ln>
                  <a:noFill/>
                </a:ln>
                <a:solidFill>
                  <a:schemeClr val="tx1"/>
                </a:solidFill>
                <a:effectLst/>
                <a:latin typeface="Verdana" pitchFamily="34" charset="0"/>
                <a:ea typeface="Arial" pitchFamily="34" charset="0"/>
                <a:cs typeface="Arial" pitchFamily="34" charset="0"/>
              </a:rPr>
              <a:t>Sex -ratio =</a:t>
            </a:r>
            <a:r>
              <a:rPr kumimoji="0" lang="fr-FR" sz="1600" b="0" i="0" u="none" strike="noStrike" cap="none" normalizeH="0" baseline="0" dirty="0" smtClean="0">
                <a:ln>
                  <a:noFill/>
                </a:ln>
                <a:solidFill>
                  <a:schemeClr val="tx1"/>
                </a:solidFill>
                <a:effectLst/>
                <a:latin typeface="Verdana" pitchFamily="34" charset="0"/>
                <a:ea typeface="Arial" pitchFamily="34" charset="0"/>
                <a:cs typeface="Arial" pitchFamily="34" charset="0"/>
              </a:rPr>
              <a:t> </a:t>
            </a:r>
            <a:r>
              <a:rPr kumimoji="0" lang="fr-FR" sz="1400" b="0" i="0" u="none" strike="noStrike" cap="none" normalizeH="0" baseline="0" dirty="0" smtClean="0">
                <a:ln>
                  <a:noFill/>
                </a:ln>
                <a:solidFill>
                  <a:schemeClr val="tx1"/>
                </a:solidFill>
                <a:effectLst/>
                <a:latin typeface="Verdana" pitchFamily="34" charset="0"/>
                <a:ea typeface="Arial" pitchFamily="34" charset="0"/>
                <a:cs typeface="Arial" pitchFamily="34" charset="0"/>
              </a:rPr>
              <a:t>6,7</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6"/>
          <p:cNvSpPr/>
          <p:nvPr/>
        </p:nvSpPr>
        <p:spPr>
          <a:xfrm>
            <a:off x="714348" y="1643050"/>
            <a:ext cx="7572428" cy="164307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smtClean="0">
                <a:solidFill>
                  <a:srgbClr val="0000FF"/>
                </a:solidFill>
                <a:latin typeface="Verdana" pitchFamily="34" charset="0"/>
                <a:ea typeface="Verdana" pitchFamily="34" charset="0"/>
                <a:cs typeface="Verdana" pitchFamily="34" charset="0"/>
              </a:rPr>
              <a:t>2009</a:t>
            </a:r>
          </a:p>
          <a:p>
            <a:pPr algn="ctr"/>
            <a:endParaRPr lang="fr-FR" dirty="0" smtClean="0"/>
          </a:p>
          <a:p>
            <a:pPr algn="ctr"/>
            <a:r>
              <a:rPr lang="fr-FR" dirty="0" smtClean="0">
                <a:latin typeface="Verdana" pitchFamily="34" charset="0"/>
                <a:ea typeface="Verdana" pitchFamily="34" charset="0"/>
                <a:cs typeface="Verdana" pitchFamily="34" charset="0"/>
              </a:rPr>
              <a:t>L’ âge moyen de l’agresseur est de 37 ± 14 ans </a:t>
            </a:r>
          </a:p>
          <a:p>
            <a:pPr algn="ctr"/>
            <a:r>
              <a:rPr lang="fr-FR" dirty="0" smtClean="0">
                <a:latin typeface="Verdana" pitchFamily="34" charset="0"/>
                <a:ea typeface="Verdana" pitchFamily="34" charset="0"/>
                <a:cs typeface="Verdana" pitchFamily="34" charset="0"/>
              </a:rPr>
              <a:t>minimum = 13ans, maximum = 81 ans</a:t>
            </a:r>
          </a:p>
          <a:p>
            <a:pPr algn="ctr"/>
            <a:endParaRPr lang="fr-FR" dirty="0"/>
          </a:p>
        </p:txBody>
      </p:sp>
      <p:sp>
        <p:nvSpPr>
          <p:cNvPr id="8" name="Rectangle 7"/>
          <p:cNvSpPr/>
          <p:nvPr/>
        </p:nvSpPr>
        <p:spPr>
          <a:xfrm>
            <a:off x="714348" y="3571876"/>
            <a:ext cx="7643866" cy="164307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smtClean="0">
                <a:solidFill>
                  <a:srgbClr val="0000FF"/>
                </a:solidFill>
                <a:latin typeface="Verdana" pitchFamily="34" charset="0"/>
                <a:ea typeface="Verdana" pitchFamily="34" charset="0"/>
                <a:cs typeface="Verdana" pitchFamily="34" charset="0"/>
              </a:rPr>
              <a:t>2010</a:t>
            </a:r>
          </a:p>
          <a:p>
            <a:pPr algn="ctr"/>
            <a:endParaRPr lang="fr-FR" sz="2000" b="1" dirty="0" smtClean="0">
              <a:solidFill>
                <a:srgbClr val="0000FF"/>
              </a:solidFill>
              <a:latin typeface="Verdana" pitchFamily="34" charset="0"/>
              <a:ea typeface="Verdana" pitchFamily="34" charset="0"/>
              <a:cs typeface="Verdana" pitchFamily="34" charset="0"/>
            </a:endParaRPr>
          </a:p>
          <a:p>
            <a:pPr algn="ctr"/>
            <a:r>
              <a:rPr lang="fr-FR" dirty="0" smtClean="0">
                <a:latin typeface="Verdana" pitchFamily="34" charset="0"/>
                <a:ea typeface="Verdana" pitchFamily="34" charset="0"/>
                <a:cs typeface="Verdana" pitchFamily="34" charset="0"/>
              </a:rPr>
              <a:t>L’ âge moyen de l’agresseur est de 36 ± 12 ans </a:t>
            </a:r>
          </a:p>
          <a:p>
            <a:pPr algn="ctr"/>
            <a:r>
              <a:rPr lang="fr-FR" dirty="0" smtClean="0">
                <a:latin typeface="Verdana" pitchFamily="34" charset="0"/>
                <a:ea typeface="Verdana" pitchFamily="34" charset="0"/>
                <a:cs typeface="Verdana" pitchFamily="34" charset="0"/>
              </a:rPr>
              <a:t>minimum = 17ans, maximum = 96 ans</a:t>
            </a:r>
          </a:p>
          <a:p>
            <a:pPr algn="ct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aphique 1"/>
          <p:cNvGraphicFramePr/>
          <p:nvPr/>
        </p:nvGraphicFramePr>
        <p:xfrm>
          <a:off x="500034" y="1071546"/>
          <a:ext cx="8001056" cy="5214974"/>
        </p:xfrm>
        <a:graphic>
          <a:graphicData uri="http://schemas.openxmlformats.org/drawingml/2006/chart">
            <c:chart xmlns:c="http://schemas.openxmlformats.org/drawingml/2006/chart" xmlns:r="http://schemas.openxmlformats.org/officeDocument/2006/relationships" r:id="rId2"/>
          </a:graphicData>
        </a:graphic>
      </p:graphicFrame>
      <p:sp>
        <p:nvSpPr>
          <p:cNvPr id="3" name="Ellipse 2"/>
          <p:cNvSpPr/>
          <p:nvPr/>
        </p:nvSpPr>
        <p:spPr>
          <a:xfrm>
            <a:off x="4429124" y="1428736"/>
            <a:ext cx="1428760" cy="5143536"/>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5" name="Rectangle 4"/>
          <p:cNvSpPr>
            <a:spLocks noChangeArrowheads="1"/>
          </p:cNvSpPr>
          <p:nvPr/>
        </p:nvSpPr>
        <p:spPr bwMode="auto">
          <a:xfrm>
            <a:off x="1571604" y="357166"/>
            <a:ext cx="6346546"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kumimoji="0" lang="fr-FR" b="1" i="0" strike="noStrike" cap="none" normalizeH="0" baseline="0" dirty="0" smtClean="0">
                <a:ln>
                  <a:noFill/>
                </a:ln>
                <a:solidFill>
                  <a:schemeClr val="tx1"/>
                </a:solidFill>
                <a:effectLst/>
                <a:ea typeface="Calibri" pitchFamily="34" charset="0"/>
                <a:cs typeface="Times New Roman" pitchFamily="18" charset="0"/>
              </a:rPr>
              <a:t>Fig.10: </a:t>
            </a:r>
            <a:r>
              <a:rPr lang="fr-FR" b="1" dirty="0" smtClean="0"/>
              <a:t>Répartition des agresseurs selon leur niveau d’instruction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aphique 1"/>
          <p:cNvGraphicFramePr/>
          <p:nvPr/>
        </p:nvGraphicFramePr>
        <p:xfrm>
          <a:off x="642910" y="1000108"/>
          <a:ext cx="8001056" cy="5143536"/>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p:cNvSpPr>
            <a:spLocks noChangeArrowheads="1"/>
          </p:cNvSpPr>
          <p:nvPr/>
        </p:nvSpPr>
        <p:spPr bwMode="auto">
          <a:xfrm>
            <a:off x="2143108" y="357166"/>
            <a:ext cx="5487784"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kumimoji="0" lang="fr-FR" b="1" i="0" strike="noStrike" cap="none" normalizeH="0" baseline="0" dirty="0" smtClean="0">
                <a:ln>
                  <a:noFill/>
                </a:ln>
                <a:solidFill>
                  <a:schemeClr val="tx1"/>
                </a:solidFill>
                <a:effectLst/>
                <a:ea typeface="Calibri" pitchFamily="34" charset="0"/>
                <a:cs typeface="Times New Roman" pitchFamily="18" charset="0"/>
              </a:rPr>
              <a:t>Fig.11: </a:t>
            </a:r>
            <a:r>
              <a:rPr lang="fr-FR" b="1" dirty="0" smtClean="0"/>
              <a:t>Répartition des agresseurs selon leur profession</a:t>
            </a:r>
          </a:p>
        </p:txBody>
      </p:sp>
      <p:sp>
        <p:nvSpPr>
          <p:cNvPr id="4" name="Ellipse 3"/>
          <p:cNvSpPr/>
          <p:nvPr/>
        </p:nvSpPr>
        <p:spPr>
          <a:xfrm rot="5400000">
            <a:off x="4321967" y="-178619"/>
            <a:ext cx="1000132" cy="7929618"/>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571782" y="357166"/>
            <a:ext cx="7450950"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kumimoji="0" lang="fr-FR" b="1" i="0" strike="noStrike" cap="none" normalizeH="0" baseline="0" dirty="0" smtClean="0">
                <a:ln>
                  <a:noFill/>
                </a:ln>
                <a:solidFill>
                  <a:schemeClr val="tx1"/>
                </a:solidFill>
                <a:effectLst/>
                <a:ea typeface="Calibri" pitchFamily="34" charset="0"/>
                <a:cs typeface="Times New Roman" pitchFamily="18" charset="0"/>
              </a:rPr>
              <a:t>Fig.12: </a:t>
            </a:r>
            <a:r>
              <a:rPr lang="fr-FR" b="1" dirty="0" smtClean="0"/>
              <a:t>Répartition des femmes victimes de violence selon le lieu d’agression</a:t>
            </a:r>
          </a:p>
        </p:txBody>
      </p:sp>
      <p:graphicFrame>
        <p:nvGraphicFramePr>
          <p:cNvPr id="3" name="Graphique 2"/>
          <p:cNvGraphicFramePr/>
          <p:nvPr/>
        </p:nvGraphicFramePr>
        <p:xfrm>
          <a:off x="714348" y="928670"/>
          <a:ext cx="7929618" cy="507209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571782" y="357166"/>
            <a:ext cx="7603876"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kumimoji="0" lang="fr-FR" b="1" i="0" strike="noStrike" cap="none" normalizeH="0" baseline="0" dirty="0" smtClean="0">
                <a:ln>
                  <a:noFill/>
                </a:ln>
                <a:solidFill>
                  <a:schemeClr val="tx1"/>
                </a:solidFill>
                <a:effectLst/>
                <a:ea typeface="Calibri" pitchFamily="34" charset="0"/>
                <a:cs typeface="Times New Roman" pitchFamily="18" charset="0"/>
              </a:rPr>
              <a:t>Fig.13: </a:t>
            </a:r>
            <a:r>
              <a:rPr lang="fr-FR" b="1" dirty="0" smtClean="0"/>
              <a:t>Répartition des femmes victimes de violence selon l’acte de l’agression</a:t>
            </a:r>
          </a:p>
        </p:txBody>
      </p:sp>
      <p:graphicFrame>
        <p:nvGraphicFramePr>
          <p:cNvPr id="3" name="Graphique 2"/>
          <p:cNvGraphicFramePr/>
          <p:nvPr/>
        </p:nvGraphicFramePr>
        <p:xfrm>
          <a:off x="428596" y="1000108"/>
          <a:ext cx="8215370" cy="5214974"/>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p:cNvSpPr/>
          <p:nvPr/>
        </p:nvSpPr>
        <p:spPr>
          <a:xfrm>
            <a:off x="5429256" y="1571612"/>
            <a:ext cx="3214710" cy="171451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fr-FR" dirty="0" smtClean="0"/>
              <a:t>Fréquences des violences:</a:t>
            </a:r>
          </a:p>
          <a:p>
            <a:r>
              <a:rPr lang="fr-FR" b="1" dirty="0" smtClean="0"/>
              <a:t>2009:</a:t>
            </a:r>
            <a:r>
              <a:rPr lang="fr-FR" dirty="0" smtClean="0"/>
              <a:t>          Récidives             48% </a:t>
            </a:r>
          </a:p>
          <a:p>
            <a:r>
              <a:rPr lang="fr-FR" dirty="0" smtClean="0"/>
              <a:t>                    la première fois  52% </a:t>
            </a:r>
          </a:p>
          <a:p>
            <a:r>
              <a:rPr lang="fr-FR" b="1" dirty="0" smtClean="0"/>
              <a:t>2010:</a:t>
            </a:r>
            <a:r>
              <a:rPr lang="fr-FR" dirty="0" smtClean="0"/>
              <a:t>          Récidives             39% </a:t>
            </a:r>
          </a:p>
          <a:p>
            <a:r>
              <a:rPr lang="fr-FR" dirty="0" smtClean="0"/>
              <a:t>                    la première fois  61%</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style>
          <a:lnRef idx="2">
            <a:schemeClr val="accent1"/>
          </a:lnRef>
          <a:fillRef idx="1">
            <a:schemeClr val="lt1"/>
          </a:fillRef>
          <a:effectRef idx="0">
            <a:schemeClr val="accent1"/>
          </a:effectRef>
          <a:fontRef idx="minor">
            <a:schemeClr val="dk1"/>
          </a:fontRef>
        </p:style>
        <p:txBody>
          <a:bodyPr>
            <a:normAutofit/>
          </a:bodyPr>
          <a:lstStyle/>
          <a:p>
            <a:r>
              <a:rPr lang="fr-FR" sz="4000" b="1" dirty="0" smtClean="0"/>
              <a:t>Définition types de violences</a:t>
            </a:r>
            <a:endParaRPr lang="fr-FR" sz="2000" dirty="0"/>
          </a:p>
        </p:txBody>
      </p:sp>
      <p:sp>
        <p:nvSpPr>
          <p:cNvPr id="3" name="Espace réservé du contenu 2"/>
          <p:cNvSpPr>
            <a:spLocks noGrp="1"/>
          </p:cNvSpPr>
          <p:nvPr>
            <p:ph idx="1"/>
          </p:nvPr>
        </p:nvSpPr>
        <p:spPr>
          <a:xfrm>
            <a:off x="285720" y="1428736"/>
            <a:ext cx="8643998" cy="5000660"/>
          </a:xfrm>
        </p:spPr>
        <p:txBody>
          <a:bodyPr>
            <a:normAutofit fontScale="92500" lnSpcReduction="10000"/>
          </a:bodyPr>
          <a:lstStyle/>
          <a:p>
            <a:r>
              <a:rPr lang="fr-FR" dirty="0" smtClean="0">
                <a:solidFill>
                  <a:srgbClr val="FF0000"/>
                </a:solidFill>
              </a:rPr>
              <a:t>Violence Auto – infligée</a:t>
            </a:r>
            <a:r>
              <a:rPr lang="fr-FR" dirty="0" smtClean="0"/>
              <a:t>: actes suicidaires, automutilations</a:t>
            </a:r>
          </a:p>
          <a:p>
            <a:r>
              <a:rPr lang="fr-FR" dirty="0" smtClean="0">
                <a:solidFill>
                  <a:srgbClr val="FF0000"/>
                </a:solidFill>
              </a:rPr>
              <a:t>Violences Interpersonnelles</a:t>
            </a:r>
            <a:r>
              <a:rPr lang="fr-FR" dirty="0" smtClean="0"/>
              <a:t>: </a:t>
            </a:r>
          </a:p>
          <a:p>
            <a:pPr marL="514350" indent="-514350">
              <a:buFont typeface="+mj-lt"/>
              <a:buAutoNum type="arabicPeriod"/>
            </a:pPr>
            <a:r>
              <a:rPr lang="fr-FR" dirty="0" smtClean="0"/>
              <a:t>Familiale et à l’égard d’un partenaire intime (intérieur et extérieur du foyer)</a:t>
            </a:r>
          </a:p>
          <a:p>
            <a:pPr marL="514350" indent="-514350">
              <a:buFont typeface="+mj-lt"/>
              <a:buAutoNum type="arabicPeriod"/>
            </a:pPr>
            <a:r>
              <a:rPr lang="fr-FR" dirty="0" smtClean="0"/>
              <a:t>Communautaire : personnes ne sont pas apparentées et qui peuvent ne pas se connaitre (extérieur du foyer)</a:t>
            </a:r>
          </a:p>
          <a:p>
            <a:pPr marL="514350" indent="-514350"/>
            <a:r>
              <a:rPr lang="fr-FR" dirty="0" smtClean="0">
                <a:solidFill>
                  <a:srgbClr val="FF0000"/>
                </a:solidFill>
              </a:rPr>
              <a:t>Violence collective</a:t>
            </a:r>
            <a:r>
              <a:rPr lang="fr-FR" dirty="0" smtClean="0"/>
              <a:t>: économique, sociale et politique           commise par un groupe de personnes plus nombreux ou par des états </a:t>
            </a:r>
            <a:endParaRPr lang="fr-FR" dirty="0"/>
          </a:p>
        </p:txBody>
      </p:sp>
      <p:graphicFrame>
        <p:nvGraphicFramePr>
          <p:cNvPr id="14338" name="Object 2"/>
          <p:cNvGraphicFramePr>
            <a:graphicFrameLocks noChangeAspect="1"/>
          </p:cNvGraphicFramePr>
          <p:nvPr/>
        </p:nvGraphicFramePr>
        <p:xfrm>
          <a:off x="0" y="6126163"/>
          <a:ext cx="731838" cy="731837"/>
        </p:xfrm>
        <a:graphic>
          <a:graphicData uri="http://schemas.openxmlformats.org/presentationml/2006/ole">
            <mc:AlternateContent xmlns:mc="http://schemas.openxmlformats.org/markup-compatibility/2006">
              <mc:Choice xmlns:v="urn:schemas-microsoft-com:vml" Requires="v">
                <p:oleObj spid="_x0000_s43011" name="Picture" r:id="rId3" imgW="731520" imgH="731520" progId="Word.Picture.8">
                  <p:embed/>
                </p:oleObj>
              </mc:Choice>
              <mc:Fallback>
                <p:oleObj name="Picture" r:id="rId3" imgW="731520" imgH="731520" progId="Word.Picture.8">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126163"/>
                        <a:ext cx="731838" cy="731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p:cNvSpPr/>
          <p:nvPr/>
        </p:nvSpPr>
        <p:spPr>
          <a:xfrm>
            <a:off x="6858016" y="6357958"/>
            <a:ext cx="2285984" cy="50004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200" dirty="0" smtClean="0">
                <a:solidFill>
                  <a:srgbClr val="C00000"/>
                </a:solidFill>
              </a:rPr>
              <a:t>INSP 2011</a:t>
            </a:r>
            <a:endParaRPr lang="fr-FR" sz="1200" dirty="0">
              <a:solidFill>
                <a:srgbClr val="C00000"/>
              </a:solidFill>
            </a:endParaRPr>
          </a:p>
        </p:txBody>
      </p:sp>
      <p:cxnSp>
        <p:nvCxnSpPr>
          <p:cNvPr id="7" name="Connecteur droit avec flèche 6"/>
          <p:cNvCxnSpPr/>
          <p:nvPr/>
        </p:nvCxnSpPr>
        <p:spPr>
          <a:xfrm>
            <a:off x="2500298" y="5786454"/>
            <a:ext cx="642942"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42844" y="357166"/>
            <a:ext cx="8754000"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kumimoji="0" lang="fr-FR" b="1" i="0" strike="noStrike" cap="none" normalizeH="0" baseline="0" dirty="0" smtClean="0">
                <a:ln>
                  <a:noFill/>
                </a:ln>
                <a:solidFill>
                  <a:schemeClr val="tx1"/>
                </a:solidFill>
                <a:effectLst/>
                <a:ea typeface="Calibri" pitchFamily="34" charset="0"/>
                <a:cs typeface="Times New Roman" pitchFamily="18" charset="0"/>
              </a:rPr>
              <a:t>Fig.14: </a:t>
            </a:r>
            <a:r>
              <a:rPr lang="fr-FR" b="1" dirty="0" smtClean="0"/>
              <a:t>Répartition des femmes victimes de violence selon les conséquences de l’agression</a:t>
            </a:r>
          </a:p>
        </p:txBody>
      </p:sp>
      <p:pic>
        <p:nvPicPr>
          <p:cNvPr id="3" name="Picture 48"/>
          <p:cNvPicPr>
            <a:picLocks noChangeAspect="1" noChangeArrowheads="1"/>
          </p:cNvPicPr>
          <p:nvPr/>
        </p:nvPicPr>
        <p:blipFill>
          <a:blip r:embed="rId2"/>
          <a:srcRect/>
          <a:stretch>
            <a:fillRect/>
          </a:stretch>
        </p:blipFill>
        <p:spPr bwMode="auto">
          <a:xfrm>
            <a:off x="500034" y="1214422"/>
            <a:ext cx="7929618" cy="4786345"/>
          </a:xfrm>
          <a:prstGeom prst="rect">
            <a:avLst/>
          </a:prstGeom>
          <a:noFill/>
          <a:ln w="9525">
            <a:noFill/>
            <a:miter lim="800000"/>
            <a:headEnd/>
            <a:tailEnd/>
          </a:ln>
        </p:spPr>
      </p:pic>
      <p:sp>
        <p:nvSpPr>
          <p:cNvPr id="4" name="Rectangle 3"/>
          <p:cNvSpPr/>
          <p:nvPr/>
        </p:nvSpPr>
        <p:spPr>
          <a:xfrm>
            <a:off x="3071802" y="1142984"/>
            <a:ext cx="2143140" cy="35719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2009 - 2010</a:t>
            </a:r>
            <a:endParaRPr lang="fr-FR" dirty="0"/>
          </a:p>
        </p:txBody>
      </p:sp>
      <p:sp>
        <p:nvSpPr>
          <p:cNvPr id="5" name="Rectangle 4"/>
          <p:cNvSpPr/>
          <p:nvPr/>
        </p:nvSpPr>
        <p:spPr>
          <a:xfrm>
            <a:off x="1214414" y="6072206"/>
            <a:ext cx="6143668"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dirty="0" smtClean="0"/>
          </a:p>
          <a:p>
            <a:pPr algn="ctr"/>
            <a:r>
              <a:rPr lang="fr-FR" b="1" dirty="0" smtClean="0"/>
              <a:t>Les coups et blessures volontaires 100% </a:t>
            </a:r>
          </a:p>
          <a:p>
            <a:pPr algn="ctr"/>
            <a:endParaRPr lang="fr-F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42844" y="357166"/>
            <a:ext cx="8417882"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kumimoji="0" lang="fr-FR" b="1" i="0" strike="noStrike" cap="none" normalizeH="0" baseline="0" dirty="0" smtClean="0">
                <a:ln>
                  <a:noFill/>
                </a:ln>
                <a:solidFill>
                  <a:schemeClr val="tx1"/>
                </a:solidFill>
                <a:effectLst/>
                <a:ea typeface="Calibri" pitchFamily="34" charset="0"/>
                <a:cs typeface="Times New Roman" pitchFamily="18" charset="0"/>
              </a:rPr>
              <a:t>Fig.15: </a:t>
            </a:r>
            <a:r>
              <a:rPr lang="fr-FR" b="1" dirty="0" smtClean="0"/>
              <a:t>Répartition des femmes victimes de violence selon le type de la prise en charge</a:t>
            </a:r>
          </a:p>
        </p:txBody>
      </p:sp>
      <p:pic>
        <p:nvPicPr>
          <p:cNvPr id="3" name="Picture 47"/>
          <p:cNvPicPr>
            <a:picLocks noChangeAspect="1" noChangeArrowheads="1"/>
          </p:cNvPicPr>
          <p:nvPr/>
        </p:nvPicPr>
        <p:blipFill>
          <a:blip r:embed="rId2"/>
          <a:srcRect/>
          <a:stretch>
            <a:fillRect/>
          </a:stretch>
        </p:blipFill>
        <p:spPr bwMode="auto">
          <a:xfrm>
            <a:off x="571472" y="1214422"/>
            <a:ext cx="8001056" cy="4786345"/>
          </a:xfrm>
          <a:prstGeom prst="rect">
            <a:avLst/>
          </a:prstGeom>
          <a:noFill/>
          <a:ln w="9525">
            <a:noFill/>
            <a:miter lim="800000"/>
            <a:headEnd/>
            <a:tailEnd/>
          </a:ln>
        </p:spPr>
      </p:pic>
      <p:sp>
        <p:nvSpPr>
          <p:cNvPr id="4" name="Rectangle 3"/>
          <p:cNvSpPr/>
          <p:nvPr/>
        </p:nvSpPr>
        <p:spPr>
          <a:xfrm>
            <a:off x="3143240" y="928670"/>
            <a:ext cx="2143140" cy="35719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2009 - 2010</a:t>
            </a:r>
            <a:endParaRPr lang="fr-FR" dirty="0"/>
          </a:p>
        </p:txBody>
      </p:sp>
      <p:sp>
        <p:nvSpPr>
          <p:cNvPr id="5" name="Rectangle 4"/>
          <p:cNvSpPr/>
          <p:nvPr/>
        </p:nvSpPr>
        <p:spPr>
          <a:xfrm>
            <a:off x="571472" y="5572140"/>
            <a:ext cx="8001056" cy="107157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fr-FR" b="1" dirty="0" smtClean="0"/>
              <a:t>L’ITT nulle est presque rare, en moyenne :</a:t>
            </a:r>
          </a:p>
          <a:p>
            <a:pPr algn="ctr"/>
            <a:r>
              <a:rPr lang="fr-FR" b="1" dirty="0" smtClean="0"/>
              <a:t>2009: elle est de 7,82 jours ± 8,63 jours (minimum = 1jour, maximum= 60jours)</a:t>
            </a:r>
          </a:p>
          <a:p>
            <a:pPr algn="ctr"/>
            <a:r>
              <a:rPr lang="fr-FR" b="1" dirty="0" smtClean="0"/>
              <a:t>2010: elle est de 6,25 jours ± 3,98 jours (minimum = 1jour, maximum= 30jours)</a:t>
            </a:r>
            <a:endParaRPr lang="fr-FR" b="1"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00166" y="2500306"/>
            <a:ext cx="6657964" cy="1143000"/>
          </a:xfrm>
          <a:ln w="38100">
            <a:solidFill>
              <a:srgbClr val="0000FF"/>
            </a:solidFill>
          </a:ln>
        </p:spPr>
        <p:txBody>
          <a:bodyPr>
            <a:normAutofit/>
          </a:bodyPr>
          <a:lstStyle/>
          <a:p>
            <a:r>
              <a:rPr lang="fr-FR" b="1" dirty="0" smtClean="0">
                <a:latin typeface="Verdana" pitchFamily="34" charset="0"/>
                <a:ea typeface="Verdana" pitchFamily="34" charset="0"/>
                <a:cs typeface="Verdana" pitchFamily="34" charset="0"/>
              </a:rPr>
              <a:t>Discussion </a:t>
            </a:r>
            <a:endParaRPr lang="fr-FR" dirty="0">
              <a:latin typeface="Verdana" pitchFamily="34" charset="0"/>
              <a:ea typeface="Verdana" pitchFamily="34" charset="0"/>
              <a:cs typeface="Verdana" pitchFamily="34" charset="0"/>
            </a:endParaRPr>
          </a:p>
        </p:txBody>
      </p:sp>
      <p:sp>
        <p:nvSpPr>
          <p:cNvPr id="3" name="Rectangle 2"/>
          <p:cNvSpPr/>
          <p:nvPr/>
        </p:nvSpPr>
        <p:spPr>
          <a:xfrm>
            <a:off x="0" y="0"/>
            <a:ext cx="9144000" cy="6858000"/>
          </a:xfrm>
          <a:prstGeom prst="rect">
            <a:avLst/>
          </a:prstGeom>
          <a:solidFill>
            <a:srgbClr val="FFFFCC">
              <a:alpha val="3372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143668"/>
          </a:xfrm>
          <a:ln w="25400">
            <a:solidFill>
              <a:srgbClr val="0000FF"/>
            </a:solidFill>
          </a:ln>
        </p:spPr>
        <p:txBody>
          <a:bodyPr>
            <a:normAutofit/>
          </a:bodyPr>
          <a:lstStyle/>
          <a:p>
            <a:r>
              <a:rPr lang="fr-FR" sz="2800" dirty="0" smtClean="0"/>
              <a:t>Les victimes sont des femmes relativement jeunes, plus de 70 % d’entre elles ont moins de 45ans, </a:t>
            </a:r>
          </a:p>
          <a:p>
            <a:r>
              <a:rPr lang="fr-FR" sz="2800" dirty="0" smtClean="0"/>
              <a:t>elles sont instruites , </a:t>
            </a:r>
          </a:p>
          <a:p>
            <a:r>
              <a:rPr lang="fr-FR" sz="2800" dirty="0" smtClean="0"/>
              <a:t>Une victime sur quatre travaille à l’extérieur (26%),</a:t>
            </a:r>
          </a:p>
          <a:p>
            <a:r>
              <a:rPr lang="fr-FR" sz="2800" dirty="0" smtClean="0"/>
              <a:t>Plus de la moitié les femmes sont mariées</a:t>
            </a:r>
          </a:p>
          <a:p>
            <a:r>
              <a:rPr lang="fr-FR" sz="2800" dirty="0" smtClean="0"/>
              <a:t>Les caractéristiques des agresseurs, montrent que l’agresseur est instruit, malheureusement  le niveau d’instruction ne semble pas être un frein de la violence, mais au contraire lui confère-t-il un autre visage, </a:t>
            </a:r>
          </a:p>
          <a:p>
            <a:endParaRPr lang="fr-FR" sz="2800" dirty="0" smtClean="0"/>
          </a:p>
          <a:p>
            <a:endParaRPr lang="fr-FR" dirty="0" smtClean="0"/>
          </a:p>
          <a:p>
            <a:endParaRPr lang="fr-FR"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6072230"/>
          </a:xfrm>
          <a:ln w="25400">
            <a:solidFill>
              <a:srgbClr val="0000FF"/>
            </a:solidFill>
          </a:ln>
        </p:spPr>
        <p:txBody>
          <a:bodyPr>
            <a:normAutofit/>
          </a:bodyPr>
          <a:lstStyle/>
          <a:p>
            <a:r>
              <a:rPr lang="fr-FR" sz="2800" dirty="0" smtClean="0"/>
              <a:t>On trouve que le tiers des agresseurs  sont des chômeurs (facteur de risque).</a:t>
            </a:r>
          </a:p>
          <a:p>
            <a:r>
              <a:rPr lang="fr-FR" sz="2800" dirty="0" smtClean="0"/>
              <a:t>Plus de deux tiers, des agressions déclarées survenues au domicile, les femmes étant majoritairement au foyer, censé être un lieu de sécurité, elles sont donc les plus exposées aux violences</a:t>
            </a:r>
          </a:p>
          <a:p>
            <a:r>
              <a:rPr lang="fr-FR" sz="2800" dirty="0" smtClean="0"/>
              <a:t>Les violences sont fréquentes entre Avril et septembre</a:t>
            </a:r>
          </a:p>
          <a:p>
            <a:r>
              <a:rPr lang="fr-FR" sz="2800" dirty="0" smtClean="0"/>
              <a:t>Malheureusement il n’a pas été trouvé d’association statistique entre la période de la survenue de l’agression et sa nature</a:t>
            </a:r>
          </a:p>
          <a:p>
            <a:endParaRPr lang="fr-FR" sz="2700" dirty="0" smtClean="0"/>
          </a:p>
          <a:p>
            <a:endParaRPr lang="fr-FR" sz="2700" dirty="0" smtClean="0"/>
          </a:p>
          <a:p>
            <a:endParaRPr lang="fr-FR"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6072230"/>
          </a:xfrm>
          <a:ln w="25400">
            <a:solidFill>
              <a:srgbClr val="0000FF"/>
            </a:solidFill>
          </a:ln>
        </p:spPr>
        <p:txBody>
          <a:bodyPr>
            <a:normAutofit lnSpcReduction="10000"/>
          </a:bodyPr>
          <a:lstStyle/>
          <a:p>
            <a:r>
              <a:rPr lang="fr-FR" sz="2700" dirty="0" smtClean="0"/>
              <a:t>On a remarqué durant l’année 2010 que la violence auto-infligée est présente et représentée par le suicide dans 15% des cas et par l’automutilation dans 85% des cas.</a:t>
            </a:r>
          </a:p>
          <a:p>
            <a:r>
              <a:rPr lang="fr-FR" sz="2800" dirty="0" smtClean="0"/>
              <a:t>Les données montrent l’importance de la violence intrafamiliale et conjugale qui représente plus de la moitié des agressions déclarées </a:t>
            </a:r>
            <a:endParaRPr lang="fr-FR" sz="2700" dirty="0" smtClean="0"/>
          </a:p>
          <a:p>
            <a:r>
              <a:rPr lang="fr-FR" sz="2800" dirty="0" smtClean="0"/>
              <a:t>Parmi les violences conjugales observées, celles commises par le mari sont les plus fréquentes</a:t>
            </a:r>
          </a:p>
          <a:p>
            <a:r>
              <a:rPr lang="fr-FR" sz="2800" dirty="0" smtClean="0"/>
              <a:t>la violence communautaire qui représente le tiers des différentes catégories de la violence ,les voisins tiennent une place importante : 48% des cas, </a:t>
            </a:r>
          </a:p>
          <a:p>
            <a:pPr>
              <a:buNone/>
            </a:pPr>
            <a:r>
              <a:rPr lang="fr-FR" sz="2800" dirty="0" smtClean="0"/>
              <a:t>    et 3% d’entre elle déclare qu’elles étés victimes de violence par leur supérieur hiérarchique.   </a:t>
            </a:r>
          </a:p>
          <a:p>
            <a:endParaRPr lang="fr-FR" sz="2800" dirty="0" smtClean="0"/>
          </a:p>
          <a:p>
            <a:endParaRPr lang="fr-FR"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6072230"/>
          </a:xfrm>
          <a:ln w="25400">
            <a:solidFill>
              <a:srgbClr val="0000FF"/>
            </a:solidFill>
          </a:ln>
        </p:spPr>
        <p:txBody>
          <a:bodyPr>
            <a:normAutofit/>
          </a:bodyPr>
          <a:lstStyle/>
          <a:p>
            <a:r>
              <a:rPr lang="fr-FR" sz="2700" dirty="0" smtClean="0"/>
              <a:t>En ce qui concerne la nature des violences, celles-ci sont majoritairement physiques , se manifestent sous forme de coups et blessures volontaires</a:t>
            </a:r>
          </a:p>
          <a:p>
            <a:r>
              <a:rPr lang="fr-FR" sz="2800" dirty="0" smtClean="0"/>
              <a:t>Par contre les violences psychologiques et sexuelles restent encore mal reconnues par les victimes</a:t>
            </a:r>
          </a:p>
          <a:p>
            <a:r>
              <a:rPr lang="fr-FR" sz="2800" dirty="0" smtClean="0"/>
              <a:t>Quand à la prise en charge des victimes, elle parait insuffisante, car peu de victime ont bénéficié d’une prise en charge psychologique, alors que la violence engendre des conséquences de type psychologique chez les femmes agressées</a:t>
            </a:r>
          </a:p>
          <a:p>
            <a:r>
              <a:rPr lang="fr-FR" sz="2800" dirty="0" smtClean="0"/>
              <a:t>Les victimes ont bénéficié d’une ITT (incapacité totale du travail) en moyenne de 6 à 8 jours cela entraine une perte d’autonomie</a:t>
            </a:r>
          </a:p>
          <a:p>
            <a:endParaRPr lang="fr-FR" sz="2800" dirty="0" smtClean="0"/>
          </a:p>
          <a:p>
            <a:endParaRPr lang="fr-FR" sz="2700" dirty="0" smtClean="0"/>
          </a:p>
          <a:p>
            <a:endParaRPr lang="fr-FR" sz="2700" dirty="0" smtClean="0"/>
          </a:p>
          <a:p>
            <a:endParaRPr lang="fr-FR"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6072230"/>
          </a:xfrm>
          <a:ln w="25400">
            <a:solidFill>
              <a:srgbClr val="0000FF"/>
            </a:solidFill>
          </a:ln>
        </p:spPr>
        <p:txBody>
          <a:bodyPr>
            <a:normAutofit lnSpcReduction="10000"/>
          </a:bodyPr>
          <a:lstStyle/>
          <a:p>
            <a:pPr>
              <a:buNone/>
            </a:pPr>
            <a:r>
              <a:rPr lang="fr-FR" sz="2800" dirty="0" smtClean="0"/>
              <a:t>Pour l’année 2009, Une association a été retrouvée entre :</a:t>
            </a:r>
          </a:p>
          <a:p>
            <a:r>
              <a:rPr lang="fr-FR" sz="2800" dirty="0" smtClean="0"/>
              <a:t>l’état civil de la victime et la fréquence de l’agression (p= 0.0002) </a:t>
            </a:r>
          </a:p>
          <a:p>
            <a:r>
              <a:rPr lang="fr-FR" sz="2800" dirty="0" smtClean="0"/>
              <a:t>la profession de la victime et le lieu d’agression       (p= 0.025) </a:t>
            </a:r>
          </a:p>
          <a:p>
            <a:pPr>
              <a:buNone/>
            </a:pPr>
            <a:endParaRPr lang="fr-FR" sz="2800" dirty="0" smtClean="0"/>
          </a:p>
          <a:p>
            <a:pPr>
              <a:buNone/>
            </a:pPr>
            <a:r>
              <a:rPr lang="fr-FR" sz="2800" dirty="0" smtClean="0"/>
              <a:t>Pour l’année 2010, Une association a été retrouvée entre :</a:t>
            </a:r>
          </a:p>
          <a:p>
            <a:r>
              <a:rPr lang="fr-FR" sz="2800" dirty="0" smtClean="0"/>
              <a:t>le niveau d’instruction de la victime et le type de la violence </a:t>
            </a:r>
            <a:r>
              <a:rPr lang="fr-FR" sz="2800" b="1" dirty="0" smtClean="0"/>
              <a:t>(p&lt;10-7)</a:t>
            </a:r>
            <a:r>
              <a:rPr lang="fr-FR" sz="2800" dirty="0" smtClean="0"/>
              <a:t> </a:t>
            </a:r>
          </a:p>
          <a:p>
            <a:r>
              <a:rPr lang="fr-FR" sz="2800" dirty="0" smtClean="0"/>
              <a:t>le niveau d’instruction de la victime et les conséquences de la violence </a:t>
            </a:r>
            <a:r>
              <a:rPr lang="fr-FR" sz="2800" b="1" dirty="0" smtClean="0"/>
              <a:t>(p=0,01)</a:t>
            </a:r>
            <a:endParaRPr lang="fr-FR" sz="2800" dirty="0" smtClean="0"/>
          </a:p>
          <a:p>
            <a:pPr>
              <a:buNone/>
            </a:pPr>
            <a:endParaRPr lang="fr-FR" sz="2800" dirty="0" smtClean="0"/>
          </a:p>
          <a:p>
            <a:endParaRPr lang="fr-FR"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6072230"/>
          </a:xfrm>
          <a:ln w="25400">
            <a:solidFill>
              <a:srgbClr val="FF0000"/>
            </a:solidFill>
          </a:ln>
        </p:spPr>
        <p:txBody>
          <a:bodyPr>
            <a:normAutofit fontScale="92500"/>
          </a:bodyPr>
          <a:lstStyle/>
          <a:p>
            <a:pPr algn="ctr">
              <a:buNone/>
            </a:pPr>
            <a:r>
              <a:rPr lang="fr-FR" sz="2800" b="1" u="sng" dirty="0" smtClean="0">
                <a:solidFill>
                  <a:srgbClr val="FF0000"/>
                </a:solidFill>
              </a:rPr>
              <a:t>Les limites</a:t>
            </a:r>
          </a:p>
          <a:p>
            <a:pPr>
              <a:buNone/>
            </a:pPr>
            <a:endParaRPr lang="fr-FR" dirty="0"/>
          </a:p>
          <a:p>
            <a:r>
              <a:rPr lang="fr-FR" dirty="0" smtClean="0"/>
              <a:t>Le manque de données sur le nombre </a:t>
            </a:r>
          </a:p>
          <a:p>
            <a:pPr>
              <a:buNone/>
            </a:pPr>
            <a:r>
              <a:rPr lang="fr-FR" dirty="0" smtClean="0"/>
              <a:t>Totale des femmes consultantes le service </a:t>
            </a:r>
          </a:p>
          <a:p>
            <a:pPr>
              <a:buNone/>
            </a:pPr>
            <a:r>
              <a:rPr lang="fr-FR" dirty="0" smtClean="0"/>
              <a:t>de médecine légale de toute cause confondue,</a:t>
            </a:r>
          </a:p>
          <a:p>
            <a:pPr>
              <a:buNone/>
            </a:pPr>
            <a:r>
              <a:rPr lang="fr-FR" dirty="0" smtClean="0"/>
              <a:t>ne nous a pas permis de calculer la prévalence des différentes formes de violences</a:t>
            </a:r>
          </a:p>
          <a:p>
            <a:r>
              <a:rPr lang="fr-FR" dirty="0" smtClean="0"/>
              <a:t>Plus de 10% des questionnaires sont mal </a:t>
            </a:r>
          </a:p>
          <a:p>
            <a:pPr>
              <a:buNone/>
            </a:pPr>
            <a:r>
              <a:rPr lang="fr-FR" dirty="0" smtClean="0"/>
              <a:t> remplis</a:t>
            </a:r>
          </a:p>
          <a:p>
            <a:r>
              <a:rPr lang="fr-FR" dirty="0" smtClean="0"/>
              <a:t>Dans plus de 50% des questionnaires : absence du nom de médecin et de la structure de santé.</a:t>
            </a:r>
          </a:p>
        </p:txBody>
      </p:sp>
      <p:graphicFrame>
        <p:nvGraphicFramePr>
          <p:cNvPr id="71682" name="Object 2"/>
          <p:cNvGraphicFramePr>
            <a:graphicFrameLocks noChangeAspect="1"/>
          </p:cNvGraphicFramePr>
          <p:nvPr/>
        </p:nvGraphicFramePr>
        <p:xfrm>
          <a:off x="7500958" y="500042"/>
          <a:ext cx="1163635" cy="2286016"/>
        </p:xfrm>
        <a:graphic>
          <a:graphicData uri="http://schemas.openxmlformats.org/presentationml/2006/ole">
            <mc:AlternateContent xmlns:mc="http://schemas.openxmlformats.org/markup-compatibility/2006">
              <mc:Choice xmlns:v="urn:schemas-microsoft-com:vml" Requires="v">
                <p:oleObj spid="_x0000_s71683" name="Clip" r:id="rId3" imgW="2149200" imgH="5813280" progId="">
                  <p:embed/>
                </p:oleObj>
              </mc:Choice>
              <mc:Fallback>
                <p:oleObj name="Clip" r:id="rId3" imgW="2149200" imgH="581328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00958" y="500042"/>
                        <a:ext cx="1163635" cy="228601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00166" y="2500306"/>
            <a:ext cx="6657964" cy="1143000"/>
          </a:xfrm>
          <a:ln w="38100">
            <a:solidFill>
              <a:srgbClr val="0000FF"/>
            </a:solidFill>
          </a:ln>
        </p:spPr>
        <p:txBody>
          <a:bodyPr>
            <a:normAutofit/>
          </a:bodyPr>
          <a:lstStyle/>
          <a:p>
            <a:r>
              <a:rPr lang="fr-FR" b="1" dirty="0" smtClean="0">
                <a:latin typeface="Verdana" pitchFamily="34" charset="0"/>
                <a:ea typeface="Verdana" pitchFamily="34" charset="0"/>
                <a:cs typeface="Verdana" pitchFamily="34" charset="0"/>
              </a:rPr>
              <a:t>Recommandations</a:t>
            </a:r>
            <a:endParaRPr lang="fr-FR" dirty="0">
              <a:latin typeface="Verdana" pitchFamily="34" charset="0"/>
              <a:ea typeface="Verdana" pitchFamily="34" charset="0"/>
              <a:cs typeface="Verdana" pitchFamily="34" charset="0"/>
            </a:endParaRPr>
          </a:p>
        </p:txBody>
      </p:sp>
      <p:sp>
        <p:nvSpPr>
          <p:cNvPr id="3" name="Rectangle 2"/>
          <p:cNvSpPr/>
          <p:nvPr/>
        </p:nvSpPr>
        <p:spPr>
          <a:xfrm>
            <a:off x="0" y="0"/>
            <a:ext cx="9144000" cy="6858000"/>
          </a:xfrm>
          <a:prstGeom prst="rect">
            <a:avLst/>
          </a:prstGeom>
          <a:solidFill>
            <a:srgbClr val="FFFF00">
              <a:alpha val="1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style>
          <a:lnRef idx="2">
            <a:schemeClr val="accent1"/>
          </a:lnRef>
          <a:fillRef idx="1">
            <a:schemeClr val="lt1"/>
          </a:fillRef>
          <a:effectRef idx="0">
            <a:schemeClr val="accent1"/>
          </a:effectRef>
          <a:fontRef idx="minor">
            <a:schemeClr val="dk1"/>
          </a:fontRef>
        </p:style>
        <p:txBody>
          <a:bodyPr>
            <a:normAutofit/>
          </a:bodyPr>
          <a:lstStyle/>
          <a:p>
            <a:r>
              <a:rPr lang="fr-FR" sz="4000" b="1" dirty="0" smtClean="0"/>
              <a:t>Ampleur du problème</a:t>
            </a:r>
            <a:endParaRPr lang="fr-FR" sz="2000" dirty="0"/>
          </a:p>
        </p:txBody>
      </p:sp>
      <p:sp>
        <p:nvSpPr>
          <p:cNvPr id="3" name="Espace réservé du contenu 2"/>
          <p:cNvSpPr>
            <a:spLocks noGrp="1"/>
          </p:cNvSpPr>
          <p:nvPr>
            <p:ph idx="1"/>
          </p:nvPr>
        </p:nvSpPr>
        <p:spPr>
          <a:xfrm>
            <a:off x="457200" y="1428736"/>
            <a:ext cx="8229600" cy="5000660"/>
          </a:xfrm>
        </p:spPr>
        <p:txBody>
          <a:bodyPr>
            <a:normAutofit/>
          </a:bodyPr>
          <a:lstStyle/>
          <a:p>
            <a:pPr>
              <a:buNone/>
            </a:pPr>
            <a:endParaRPr lang="fr-FR" sz="2800" dirty="0"/>
          </a:p>
          <a:p>
            <a:pPr algn="ctr">
              <a:buNone/>
            </a:pPr>
            <a:r>
              <a:rPr lang="fr-FR" b="1" dirty="0" smtClean="0">
                <a:solidFill>
                  <a:srgbClr val="0000FF"/>
                </a:solidFill>
              </a:rPr>
              <a:t>Morbidité </a:t>
            </a:r>
          </a:p>
          <a:p>
            <a:pPr algn="ctr">
              <a:buNone/>
            </a:pPr>
            <a:endParaRPr lang="fr-FR" sz="2800" dirty="0" smtClean="0"/>
          </a:p>
          <a:p>
            <a:r>
              <a:rPr lang="fr-FR" sz="2800" dirty="0" smtClean="0"/>
              <a:t>Des blessures</a:t>
            </a:r>
          </a:p>
          <a:p>
            <a:r>
              <a:rPr lang="fr-FR" sz="2800" dirty="0" smtClean="0"/>
              <a:t>Souffrances physiques</a:t>
            </a:r>
          </a:p>
          <a:p>
            <a:r>
              <a:rPr lang="fr-FR" sz="2800" dirty="0" smtClean="0"/>
              <a:t>Souffrances sexuelles</a:t>
            </a:r>
          </a:p>
          <a:p>
            <a:r>
              <a:rPr lang="fr-FR" sz="2800" dirty="0" smtClean="0"/>
              <a:t>Souffrances mentales</a:t>
            </a:r>
          </a:p>
          <a:p>
            <a:pPr>
              <a:buNone/>
            </a:pPr>
            <a:endParaRPr lang="fr-FR" sz="2800" dirty="0" smtClean="0"/>
          </a:p>
          <a:p>
            <a:pPr>
              <a:buNone/>
            </a:pPr>
            <a:endParaRPr lang="fr-FR" sz="2800" dirty="0"/>
          </a:p>
        </p:txBody>
      </p:sp>
      <p:graphicFrame>
        <p:nvGraphicFramePr>
          <p:cNvPr id="14338" name="Object 2"/>
          <p:cNvGraphicFramePr>
            <a:graphicFrameLocks noChangeAspect="1"/>
          </p:cNvGraphicFramePr>
          <p:nvPr/>
        </p:nvGraphicFramePr>
        <p:xfrm>
          <a:off x="0" y="6126163"/>
          <a:ext cx="731838" cy="731837"/>
        </p:xfrm>
        <a:graphic>
          <a:graphicData uri="http://schemas.openxmlformats.org/presentationml/2006/ole">
            <mc:AlternateContent xmlns:mc="http://schemas.openxmlformats.org/markup-compatibility/2006">
              <mc:Choice xmlns:v="urn:schemas-microsoft-com:vml" Requires="v">
                <p:oleObj spid="_x0000_s18435" name="Picture" r:id="rId3" imgW="731520" imgH="731520" progId="Word.Picture.8">
                  <p:embed/>
                </p:oleObj>
              </mc:Choice>
              <mc:Fallback>
                <p:oleObj name="Picture" r:id="rId3" imgW="731520" imgH="731520" progId="Word.Picture.8">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126163"/>
                        <a:ext cx="731838" cy="731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p:cNvSpPr/>
          <p:nvPr/>
        </p:nvSpPr>
        <p:spPr>
          <a:xfrm>
            <a:off x="6858016" y="6357958"/>
            <a:ext cx="2285984" cy="50004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200" dirty="0" smtClean="0">
                <a:solidFill>
                  <a:srgbClr val="C00000"/>
                </a:solidFill>
              </a:rPr>
              <a:t>INSP 2011</a:t>
            </a:r>
            <a:endParaRPr lang="fr-FR" sz="1200" dirty="0">
              <a:solidFill>
                <a:srgbClr val="C00000"/>
              </a:solidFill>
            </a:endParaRPr>
          </a:p>
        </p:txBody>
      </p:sp>
      <p:sp>
        <p:nvSpPr>
          <p:cNvPr id="6" name="Rectangle 5"/>
          <p:cNvSpPr>
            <a:spLocks noChangeArrowheads="1"/>
          </p:cNvSpPr>
          <p:nvPr/>
        </p:nvSpPr>
        <p:spPr bwMode="auto">
          <a:xfrm>
            <a:off x="4357687" y="4071942"/>
            <a:ext cx="642942" cy="641350"/>
          </a:xfrm>
          <a:prstGeom prst="rect">
            <a:avLst/>
          </a:prstGeom>
          <a:solidFill>
            <a:srgbClr val="EDEED2"/>
          </a:solidFill>
          <a:ln w="9525">
            <a:noFill/>
            <a:miter lim="800000"/>
            <a:headEnd/>
            <a:tailEnd/>
          </a:ln>
          <a:effectLst/>
        </p:spPr>
        <p:txBody>
          <a:bodyPr wrap="square">
            <a:spAutoFit/>
          </a:bodyPr>
          <a:lstStyle/>
          <a:p>
            <a:r>
              <a:rPr lang="fr-FR" sz="3600" dirty="0">
                <a:solidFill>
                  <a:srgbClr val="FF3300"/>
                </a:solidFill>
                <a:sym typeface="Webdings" pitchFamily="18" charset="2"/>
              </a:rPr>
              <a:t></a:t>
            </a:r>
          </a:p>
        </p:txBody>
      </p:sp>
      <p:pic>
        <p:nvPicPr>
          <p:cNvPr id="7" name="Picture 2" descr="http://i.agoravox.fr/local/cache-vignettes/L250xH337/0811violence_femmes-622af.jpg"/>
          <p:cNvPicPr>
            <a:picLocks noChangeAspect="1" noChangeArrowheads="1"/>
          </p:cNvPicPr>
          <p:nvPr/>
        </p:nvPicPr>
        <p:blipFill>
          <a:blip r:embed="rId5" cstate="print"/>
          <a:srcRect/>
          <a:stretch>
            <a:fillRect/>
          </a:stretch>
        </p:blipFill>
        <p:spPr bwMode="auto">
          <a:xfrm>
            <a:off x="4286248" y="3143248"/>
            <a:ext cx="928662" cy="785794"/>
          </a:xfrm>
          <a:prstGeom prst="rect">
            <a:avLst/>
          </a:prstGeom>
          <a:noFill/>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857916"/>
          </a:xfrm>
          <a:ln w="25400">
            <a:solidFill>
              <a:srgbClr val="FF0000"/>
            </a:solidFill>
          </a:ln>
        </p:spPr>
        <p:txBody>
          <a:bodyPr>
            <a:normAutofit fontScale="85000" lnSpcReduction="20000"/>
          </a:bodyPr>
          <a:lstStyle/>
          <a:p>
            <a:pPr lvl="0"/>
            <a:r>
              <a:rPr lang="fr-FR" dirty="0" smtClean="0"/>
              <a:t>Elargir le champ du suivi et de déclaration des cas de femmes victimes de violence aux différentes régions sanitaires afin de pouvoir calculer et comparer le taux de prévalence de ces violences.</a:t>
            </a:r>
          </a:p>
          <a:p>
            <a:r>
              <a:rPr lang="fr-FR" dirty="0" smtClean="0"/>
              <a:t> D’apporter aux personnels de la santé une compréhension parfaite du phénomène des violences à l’encontre des femmes, de signaler les principaux signes cliniques et surtout d’encourager le dépistage, les soins, l’accompagnement et l’orientation  des femmes victimes , Une bonne estimation des tendances démographiques de la population à risque.</a:t>
            </a:r>
          </a:p>
          <a:p>
            <a:pPr lvl="0"/>
            <a:r>
              <a:rPr lang="fr-FR" dirty="0" smtClean="0"/>
              <a:t> Améliorer le support de collecte des données pour réduire le nombre des variables non remplies. </a:t>
            </a:r>
          </a:p>
          <a:p>
            <a:pPr lvl="0"/>
            <a:r>
              <a:rPr lang="fr-FR" dirty="0" smtClean="0"/>
              <a:t>Atteindre une meilleure coordination au niveau local et centrale (prévoir des procédés de vérification)</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857916"/>
          </a:xfrm>
          <a:ln w="25400">
            <a:solidFill>
              <a:srgbClr val="FF0000"/>
            </a:solidFill>
          </a:ln>
        </p:spPr>
        <p:txBody>
          <a:bodyPr>
            <a:normAutofit fontScale="85000" lnSpcReduction="20000"/>
          </a:bodyPr>
          <a:lstStyle/>
          <a:p>
            <a:r>
              <a:rPr lang="fr-FR" dirty="0" smtClean="0"/>
              <a:t>Une mobilisation et une coordination des ressources humaines et matériels : gynécologue, ophtalmologue, médecin légiste, orthopédiste, psychologue, psychiatre, généraliste, ..</a:t>
            </a:r>
          </a:p>
          <a:p>
            <a:pPr lvl="0"/>
            <a:r>
              <a:rPr lang="fr-FR" dirty="0" smtClean="0"/>
              <a:t>Etablir la périodicité de la collecte des données (passer du semestrielle au trimestrielle) pour permettre de comparer l’évolution des agressions envers les femmes selon la saisonnalité. </a:t>
            </a:r>
          </a:p>
          <a:p>
            <a:pPr lvl="0"/>
            <a:r>
              <a:rPr lang="fr-FR" dirty="0" smtClean="0"/>
              <a:t>Mettre en place une action globale du secteur de la santé contre les diverses conséquences de la violence à l’égard des femmes (la création de procédures et de protocoles officiels d’orientation-recours)</a:t>
            </a:r>
          </a:p>
          <a:p>
            <a:pPr lvl="0"/>
            <a:r>
              <a:rPr lang="fr-FR" dirty="0" smtClean="0"/>
              <a:t>L’élaboration d’une stratégie avec des objectifs bien définis</a:t>
            </a:r>
          </a:p>
          <a:p>
            <a:pPr lvl="0"/>
            <a:r>
              <a:rPr lang="fr-FR" dirty="0" smtClean="0"/>
              <a:t>Une information adaptée à toutes les catégories</a:t>
            </a:r>
          </a:p>
          <a:p>
            <a:pPr lvl="0"/>
            <a:endParaRPr lang="fr-FR" dirty="0" smtClean="0"/>
          </a:p>
          <a:p>
            <a:endParaRPr lang="fr-FR"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Text Box 3"/>
          <p:cNvSpPr txBox="1">
            <a:spLocks noChangeArrowheads="1"/>
          </p:cNvSpPr>
          <p:nvPr/>
        </p:nvSpPr>
        <p:spPr bwMode="auto">
          <a:xfrm>
            <a:off x="1714480" y="2214554"/>
            <a:ext cx="5791200" cy="1477319"/>
          </a:xfrm>
          <a:prstGeom prst="rect">
            <a:avLst/>
          </a:prstGeom>
          <a:noFill/>
          <a:ln w="12700">
            <a:noFill/>
            <a:miter lim="800000"/>
            <a:headEnd type="none" w="sm" len="sm"/>
            <a:tailEnd type="none" w="sm" len="sm"/>
          </a:ln>
          <a:effectLst/>
        </p:spPr>
        <p:txBody>
          <a:bodyPr lIns="91430" tIns="45716" rIns="91430" bIns="45716">
            <a:spAutoFit/>
          </a:bodyPr>
          <a:lstStyle/>
          <a:p>
            <a:pPr algn="ctr" defTabSz="760413">
              <a:spcBef>
                <a:spcPct val="50000"/>
              </a:spcBef>
            </a:pPr>
            <a:r>
              <a:rPr lang="fr-FR" sz="3600" dirty="0">
                <a:solidFill>
                  <a:srgbClr val="000066"/>
                </a:solidFill>
                <a:latin typeface="Comic Sans MS" pitchFamily="66" charset="0"/>
              </a:rPr>
              <a:t>Merci de votre attention</a:t>
            </a:r>
          </a:p>
          <a:p>
            <a:pPr algn="ctr" defTabSz="760413">
              <a:spcBef>
                <a:spcPct val="50000"/>
              </a:spcBef>
            </a:pPr>
            <a:r>
              <a:rPr lang="ar-SA" sz="3600" dirty="0" smtClean="0">
                <a:solidFill>
                  <a:srgbClr val="000066"/>
                </a:solidFill>
                <a:latin typeface="Comic Sans MS" pitchFamily="66" charset="0"/>
                <a:cs typeface="Andalus" pitchFamily="2" charset="-78"/>
              </a:rPr>
              <a:t>شكرا</a:t>
            </a:r>
            <a:endParaRPr lang="ar-SA" sz="3600" dirty="0">
              <a:solidFill>
                <a:srgbClr val="000066"/>
              </a:solidFill>
              <a:latin typeface="Comic Sans MS" pitchFamily="66" charset="0"/>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style>
          <a:lnRef idx="2">
            <a:schemeClr val="accent1"/>
          </a:lnRef>
          <a:fillRef idx="1">
            <a:schemeClr val="lt1"/>
          </a:fillRef>
          <a:effectRef idx="0">
            <a:schemeClr val="accent1"/>
          </a:effectRef>
          <a:fontRef idx="minor">
            <a:schemeClr val="dk1"/>
          </a:fontRef>
        </p:style>
        <p:txBody>
          <a:bodyPr>
            <a:normAutofit/>
          </a:bodyPr>
          <a:lstStyle/>
          <a:p>
            <a:r>
              <a:rPr lang="fr-FR" sz="4000" b="1" dirty="0" smtClean="0"/>
              <a:t>Ampleur du problème</a:t>
            </a:r>
            <a:endParaRPr lang="fr-FR" sz="2000" dirty="0"/>
          </a:p>
        </p:txBody>
      </p:sp>
      <p:sp>
        <p:nvSpPr>
          <p:cNvPr id="3" name="Espace réservé du contenu 2"/>
          <p:cNvSpPr>
            <a:spLocks noGrp="1"/>
          </p:cNvSpPr>
          <p:nvPr>
            <p:ph idx="1"/>
          </p:nvPr>
        </p:nvSpPr>
        <p:spPr>
          <a:xfrm>
            <a:off x="457200" y="1428736"/>
            <a:ext cx="8229600" cy="5000660"/>
          </a:xfrm>
        </p:spPr>
        <p:txBody>
          <a:bodyPr>
            <a:normAutofit/>
          </a:bodyPr>
          <a:lstStyle/>
          <a:p>
            <a:pPr>
              <a:buNone/>
            </a:pPr>
            <a:endParaRPr lang="fr-FR" sz="2800" dirty="0"/>
          </a:p>
          <a:p>
            <a:pPr algn="ctr">
              <a:buNone/>
            </a:pPr>
            <a:r>
              <a:rPr lang="fr-FR" b="1" dirty="0" smtClean="0">
                <a:solidFill>
                  <a:srgbClr val="0000FF"/>
                </a:solidFill>
              </a:rPr>
              <a:t>Mortalité</a:t>
            </a:r>
            <a:r>
              <a:rPr lang="fr-FR" sz="2800" b="1" dirty="0" smtClean="0">
                <a:solidFill>
                  <a:srgbClr val="0000FF"/>
                </a:solidFill>
              </a:rPr>
              <a:t> </a:t>
            </a:r>
          </a:p>
          <a:p>
            <a:pPr algn="ctr">
              <a:buNone/>
            </a:pPr>
            <a:endParaRPr lang="fr-FR" sz="2800" dirty="0" smtClean="0"/>
          </a:p>
          <a:p>
            <a:r>
              <a:rPr lang="fr-FR" sz="2800" dirty="0" smtClean="0"/>
              <a:t>Chaque année, la violence dans le monde fait plus de 1,6 million de décès </a:t>
            </a:r>
          </a:p>
          <a:p>
            <a:r>
              <a:rPr lang="fr-FR" sz="2800" dirty="0" smtClean="0"/>
              <a:t>Parmi les principales causes de décès de 15 à 44 ans dans le monde: </a:t>
            </a:r>
            <a:r>
              <a:rPr lang="fr-FR" sz="2800" dirty="0" smtClean="0">
                <a:solidFill>
                  <a:srgbClr val="0000FF"/>
                </a:solidFill>
              </a:rPr>
              <a:t>14% Homme, 7% Femme</a:t>
            </a:r>
            <a:endParaRPr lang="fr-FR" sz="2800" dirty="0" smtClean="0"/>
          </a:p>
          <a:p>
            <a:pPr>
              <a:buNone/>
            </a:pPr>
            <a:r>
              <a:rPr lang="fr-FR" sz="1400" dirty="0" smtClean="0"/>
              <a:t>(OMS 2002)</a:t>
            </a:r>
            <a:endParaRPr lang="fr-FR" sz="1400" dirty="0"/>
          </a:p>
        </p:txBody>
      </p:sp>
      <p:graphicFrame>
        <p:nvGraphicFramePr>
          <p:cNvPr id="14338" name="Object 2"/>
          <p:cNvGraphicFramePr>
            <a:graphicFrameLocks noChangeAspect="1"/>
          </p:cNvGraphicFramePr>
          <p:nvPr/>
        </p:nvGraphicFramePr>
        <p:xfrm>
          <a:off x="0" y="6126163"/>
          <a:ext cx="731838" cy="731837"/>
        </p:xfrm>
        <a:graphic>
          <a:graphicData uri="http://schemas.openxmlformats.org/presentationml/2006/ole">
            <mc:AlternateContent xmlns:mc="http://schemas.openxmlformats.org/markup-compatibility/2006">
              <mc:Choice xmlns:v="urn:schemas-microsoft-com:vml" Requires="v">
                <p:oleObj spid="_x0000_s23555" name="Picture" r:id="rId3" imgW="731520" imgH="731520" progId="Word.Picture.8">
                  <p:embed/>
                </p:oleObj>
              </mc:Choice>
              <mc:Fallback>
                <p:oleObj name="Picture" r:id="rId3" imgW="731520" imgH="731520" progId="Word.Picture.8">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126163"/>
                        <a:ext cx="731838" cy="731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p:cNvSpPr/>
          <p:nvPr/>
        </p:nvSpPr>
        <p:spPr>
          <a:xfrm>
            <a:off x="6858016" y="6357958"/>
            <a:ext cx="2285984" cy="50004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200" dirty="0" smtClean="0">
                <a:solidFill>
                  <a:srgbClr val="C00000"/>
                </a:solidFill>
              </a:rPr>
              <a:t>INSP 2011</a:t>
            </a:r>
            <a:endParaRPr lang="fr-FR" sz="1200" dirty="0">
              <a:solidFill>
                <a:srgbClr val="C00000"/>
              </a:solidFill>
            </a:endParaRPr>
          </a:p>
        </p:txBody>
      </p:sp>
      <p:pic>
        <p:nvPicPr>
          <p:cNvPr id="7" name="Picture 6" descr="P_epidemio2"/>
          <p:cNvPicPr>
            <a:picLocks noChangeAspect="1" noChangeArrowheads="1"/>
          </p:cNvPicPr>
          <p:nvPr/>
        </p:nvPicPr>
        <p:blipFill>
          <a:blip r:embed="rId5"/>
          <a:srcRect/>
          <a:stretch>
            <a:fillRect/>
          </a:stretch>
        </p:blipFill>
        <p:spPr bwMode="auto">
          <a:xfrm>
            <a:off x="428596" y="285728"/>
            <a:ext cx="1035026" cy="207170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style>
          <a:lnRef idx="2">
            <a:schemeClr val="accent1"/>
          </a:lnRef>
          <a:fillRef idx="1">
            <a:schemeClr val="lt1"/>
          </a:fillRef>
          <a:effectRef idx="0">
            <a:schemeClr val="accent1"/>
          </a:effectRef>
          <a:fontRef idx="minor">
            <a:schemeClr val="dk1"/>
          </a:fontRef>
        </p:style>
        <p:txBody>
          <a:bodyPr>
            <a:normAutofit/>
          </a:bodyPr>
          <a:lstStyle/>
          <a:p>
            <a:r>
              <a:rPr lang="fr-FR" sz="4000" b="1" dirty="0" smtClean="0"/>
              <a:t>Ampleur du problème</a:t>
            </a:r>
            <a:endParaRPr lang="fr-FR" sz="2000" dirty="0"/>
          </a:p>
        </p:txBody>
      </p:sp>
      <p:sp>
        <p:nvSpPr>
          <p:cNvPr id="3" name="Espace réservé du contenu 2"/>
          <p:cNvSpPr>
            <a:spLocks noGrp="1"/>
          </p:cNvSpPr>
          <p:nvPr>
            <p:ph idx="1"/>
          </p:nvPr>
        </p:nvSpPr>
        <p:spPr>
          <a:xfrm>
            <a:off x="457200" y="1428736"/>
            <a:ext cx="8229600" cy="5000660"/>
          </a:xfrm>
        </p:spPr>
        <p:txBody>
          <a:bodyPr>
            <a:normAutofit lnSpcReduction="10000"/>
          </a:bodyPr>
          <a:lstStyle/>
          <a:p>
            <a:pPr>
              <a:buNone/>
            </a:pPr>
            <a:endParaRPr lang="fr-FR" sz="2800" dirty="0"/>
          </a:p>
          <a:p>
            <a:pPr algn="ctr">
              <a:buNone/>
            </a:pPr>
            <a:r>
              <a:rPr lang="fr-FR" b="1" dirty="0" smtClean="0">
                <a:solidFill>
                  <a:srgbClr val="0000FF"/>
                </a:solidFill>
              </a:rPr>
              <a:t>Coût</a:t>
            </a:r>
          </a:p>
          <a:p>
            <a:pPr>
              <a:buNone/>
            </a:pPr>
            <a:endParaRPr lang="fr-FR" sz="2800" dirty="0" smtClean="0"/>
          </a:p>
          <a:p>
            <a:pPr>
              <a:buNone/>
            </a:pPr>
            <a:r>
              <a:rPr lang="fr-FR" sz="2800" dirty="0" smtClean="0"/>
              <a:t>L’impact socio-économique et psycho -affectif important</a:t>
            </a:r>
          </a:p>
          <a:p>
            <a:pPr>
              <a:buNone/>
            </a:pPr>
            <a:endParaRPr lang="fr-FR" sz="2800" dirty="0" smtClean="0"/>
          </a:p>
          <a:p>
            <a:pPr>
              <a:buNone/>
            </a:pPr>
            <a:r>
              <a:rPr lang="fr-FR" sz="2800" dirty="0" smtClean="0"/>
              <a:t>Les femmes peuvent souffrir d’isolement, d’incapacité au travail, de pertes de salaire, d’une participation insuffisante aux activités ordinaires et d’une capacité limitée à prendre soin d’elles-mêmes et de leurs enfants.</a:t>
            </a:r>
          </a:p>
        </p:txBody>
      </p:sp>
      <p:graphicFrame>
        <p:nvGraphicFramePr>
          <p:cNvPr id="14338" name="Object 2"/>
          <p:cNvGraphicFramePr>
            <a:graphicFrameLocks noChangeAspect="1"/>
          </p:cNvGraphicFramePr>
          <p:nvPr/>
        </p:nvGraphicFramePr>
        <p:xfrm>
          <a:off x="0" y="6126163"/>
          <a:ext cx="731838" cy="731837"/>
        </p:xfrm>
        <a:graphic>
          <a:graphicData uri="http://schemas.openxmlformats.org/presentationml/2006/ole">
            <mc:AlternateContent xmlns:mc="http://schemas.openxmlformats.org/markup-compatibility/2006">
              <mc:Choice xmlns:v="urn:schemas-microsoft-com:vml" Requires="v">
                <p:oleObj spid="_x0000_s24579" name="Picture" r:id="rId3" imgW="731520" imgH="731520" progId="Word.Picture.8">
                  <p:embed/>
                </p:oleObj>
              </mc:Choice>
              <mc:Fallback>
                <p:oleObj name="Picture" r:id="rId3" imgW="731520" imgH="731520" progId="Word.Picture.8">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126163"/>
                        <a:ext cx="731838" cy="731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p:cNvSpPr/>
          <p:nvPr/>
        </p:nvSpPr>
        <p:spPr>
          <a:xfrm>
            <a:off x="6858016" y="6357958"/>
            <a:ext cx="2285984" cy="50004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200" dirty="0" smtClean="0">
                <a:solidFill>
                  <a:srgbClr val="C00000"/>
                </a:solidFill>
              </a:rPr>
              <a:t>INSP 2011</a:t>
            </a:r>
            <a:endParaRPr lang="fr-FR" sz="1200" dirty="0">
              <a:solidFill>
                <a:srgbClr val="C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style>
          <a:lnRef idx="2">
            <a:schemeClr val="accent1"/>
          </a:lnRef>
          <a:fillRef idx="1">
            <a:schemeClr val="lt1"/>
          </a:fillRef>
          <a:effectRef idx="0">
            <a:schemeClr val="accent1"/>
          </a:effectRef>
          <a:fontRef idx="minor">
            <a:schemeClr val="dk1"/>
          </a:fontRef>
        </p:style>
        <p:txBody>
          <a:bodyPr>
            <a:normAutofit/>
          </a:bodyPr>
          <a:lstStyle/>
          <a:p>
            <a:r>
              <a:rPr lang="fr-FR" sz="4000" b="1" dirty="0" smtClean="0"/>
              <a:t>Ampleur du problème</a:t>
            </a:r>
            <a:endParaRPr lang="fr-FR" sz="2000" dirty="0"/>
          </a:p>
        </p:txBody>
      </p:sp>
      <p:sp>
        <p:nvSpPr>
          <p:cNvPr id="3" name="Espace réservé du contenu 2"/>
          <p:cNvSpPr>
            <a:spLocks noGrp="1"/>
          </p:cNvSpPr>
          <p:nvPr>
            <p:ph idx="1"/>
          </p:nvPr>
        </p:nvSpPr>
        <p:spPr>
          <a:xfrm>
            <a:off x="457200" y="1428736"/>
            <a:ext cx="8229600" cy="5000660"/>
          </a:xfrm>
        </p:spPr>
        <p:txBody>
          <a:bodyPr>
            <a:normAutofit/>
          </a:bodyPr>
          <a:lstStyle/>
          <a:p>
            <a:pPr algn="ctr">
              <a:buNone/>
            </a:pPr>
            <a:r>
              <a:rPr lang="fr-FR" b="1" dirty="0" smtClean="0">
                <a:solidFill>
                  <a:srgbClr val="0000FF"/>
                </a:solidFill>
              </a:rPr>
              <a:t>Coût</a:t>
            </a:r>
          </a:p>
          <a:p>
            <a:pPr>
              <a:buNone/>
            </a:pPr>
            <a:endParaRPr lang="fr-FR" sz="2800" dirty="0" smtClean="0"/>
          </a:p>
          <a:p>
            <a:pPr>
              <a:buNone/>
            </a:pPr>
            <a:r>
              <a:rPr lang="fr-FR" sz="2800" dirty="0" smtClean="0"/>
              <a:t>Le coût de la violence s’explique en grande partie par ses répercussion sur la santé des victimes et par le </a:t>
            </a:r>
            <a:r>
              <a:rPr lang="fr-FR" sz="2800" b="1" dirty="0" smtClean="0"/>
              <a:t>fardeau qu’elle fait peser sur les établissement de santé</a:t>
            </a:r>
          </a:p>
          <a:p>
            <a:pPr>
              <a:buNone/>
            </a:pPr>
            <a:endParaRPr lang="fr-FR" sz="2800" dirty="0" smtClean="0"/>
          </a:p>
          <a:p>
            <a:pPr>
              <a:buNone/>
            </a:pPr>
            <a:endParaRPr lang="fr-FR" sz="2800" dirty="0" smtClean="0"/>
          </a:p>
          <a:p>
            <a:pPr>
              <a:buNone/>
            </a:pPr>
            <a:r>
              <a:rPr lang="fr-FR" sz="2800" dirty="0" smtClean="0"/>
              <a:t>Le secteur de la santé est particulièrement concerné par la prévention, où il a un rôle essentiel à jouer</a:t>
            </a:r>
          </a:p>
        </p:txBody>
      </p:sp>
      <p:graphicFrame>
        <p:nvGraphicFramePr>
          <p:cNvPr id="14338" name="Object 2"/>
          <p:cNvGraphicFramePr>
            <a:graphicFrameLocks noChangeAspect="1"/>
          </p:cNvGraphicFramePr>
          <p:nvPr/>
        </p:nvGraphicFramePr>
        <p:xfrm>
          <a:off x="0" y="6126163"/>
          <a:ext cx="731838" cy="731837"/>
        </p:xfrm>
        <a:graphic>
          <a:graphicData uri="http://schemas.openxmlformats.org/presentationml/2006/ole">
            <mc:AlternateContent xmlns:mc="http://schemas.openxmlformats.org/markup-compatibility/2006">
              <mc:Choice xmlns:v="urn:schemas-microsoft-com:vml" Requires="v">
                <p:oleObj spid="_x0000_s28675" name="Picture" r:id="rId3" imgW="731520" imgH="731520" progId="Word.Picture.8">
                  <p:embed/>
                </p:oleObj>
              </mc:Choice>
              <mc:Fallback>
                <p:oleObj name="Picture" r:id="rId3" imgW="731520" imgH="731520" progId="Word.Picture.8">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126163"/>
                        <a:ext cx="731838" cy="731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p:cNvSpPr/>
          <p:nvPr/>
        </p:nvSpPr>
        <p:spPr>
          <a:xfrm>
            <a:off x="6858016" y="6357958"/>
            <a:ext cx="2285984" cy="50004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200" dirty="0" smtClean="0">
                <a:solidFill>
                  <a:srgbClr val="C00000"/>
                </a:solidFill>
              </a:rPr>
              <a:t>INSP 2011</a:t>
            </a:r>
            <a:endParaRPr lang="fr-FR" sz="1200" dirty="0">
              <a:solidFill>
                <a:srgbClr val="C00000"/>
              </a:solidFill>
            </a:endParaRPr>
          </a:p>
        </p:txBody>
      </p:sp>
      <p:sp>
        <p:nvSpPr>
          <p:cNvPr id="6" name="Flèche vers le bas 5"/>
          <p:cNvSpPr/>
          <p:nvPr/>
        </p:nvSpPr>
        <p:spPr>
          <a:xfrm>
            <a:off x="4357686" y="4143380"/>
            <a:ext cx="357190" cy="11430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style>
          <a:lnRef idx="2">
            <a:schemeClr val="accent1"/>
          </a:lnRef>
          <a:fillRef idx="1">
            <a:schemeClr val="lt1"/>
          </a:fillRef>
          <a:effectRef idx="0">
            <a:schemeClr val="accent1"/>
          </a:effectRef>
          <a:fontRef idx="minor">
            <a:schemeClr val="dk1"/>
          </a:fontRef>
        </p:style>
        <p:txBody>
          <a:bodyPr>
            <a:normAutofit/>
          </a:bodyPr>
          <a:lstStyle/>
          <a:p>
            <a:r>
              <a:rPr lang="fr-FR" sz="4000" b="1" dirty="0" smtClean="0"/>
              <a:t>Ampleur du problème</a:t>
            </a:r>
            <a:endParaRPr lang="fr-FR" sz="2000" dirty="0"/>
          </a:p>
        </p:txBody>
      </p:sp>
      <p:sp>
        <p:nvSpPr>
          <p:cNvPr id="3" name="Espace réservé du contenu 2"/>
          <p:cNvSpPr>
            <a:spLocks noGrp="1"/>
          </p:cNvSpPr>
          <p:nvPr>
            <p:ph idx="1"/>
          </p:nvPr>
        </p:nvSpPr>
        <p:spPr>
          <a:xfrm>
            <a:off x="428596" y="1428736"/>
            <a:ext cx="8229600" cy="5000660"/>
          </a:xfrm>
        </p:spPr>
        <p:txBody>
          <a:bodyPr>
            <a:normAutofit/>
          </a:bodyPr>
          <a:lstStyle/>
          <a:p>
            <a:pPr>
              <a:buNone/>
            </a:pPr>
            <a:endParaRPr lang="fr-FR" sz="2800" dirty="0"/>
          </a:p>
          <a:p>
            <a:r>
              <a:rPr lang="fr-FR" sz="2800" dirty="0" smtClean="0"/>
              <a:t>La violence contre les femmes a des </a:t>
            </a:r>
            <a:r>
              <a:rPr lang="fr-FR" sz="2800" b="1" dirty="0" smtClean="0">
                <a:solidFill>
                  <a:srgbClr val="0000FF"/>
                </a:solidFill>
              </a:rPr>
              <a:t>conséquences</a:t>
            </a:r>
            <a:r>
              <a:rPr lang="fr-FR" sz="2800" dirty="0" smtClean="0"/>
              <a:t> graves sur la santé mentale, physique et sexuelle des femmes, de leurs enfants et de leurs partenaires.</a:t>
            </a:r>
          </a:p>
          <a:p>
            <a:pPr>
              <a:buNone/>
            </a:pPr>
            <a:endParaRPr lang="fr-FR" sz="2800" dirty="0" smtClean="0"/>
          </a:p>
          <a:p>
            <a:r>
              <a:rPr lang="fr-FR" sz="2800" b="1" dirty="0" smtClean="0">
                <a:solidFill>
                  <a:srgbClr val="0000FF"/>
                </a:solidFill>
              </a:rPr>
              <a:t>La prise en charge </a:t>
            </a:r>
            <a:r>
              <a:rPr lang="fr-FR" sz="2800" dirty="0" smtClean="0"/>
              <a:t>des victimes de violences a longtemps été considérée comme un problème social et judiciaire, le rôle des médecins se limitait       à la rédaction de certificats médicaux et aux soins d’urgence.</a:t>
            </a:r>
            <a:endParaRPr lang="fr-FR" sz="2800" dirty="0"/>
          </a:p>
        </p:txBody>
      </p:sp>
      <p:graphicFrame>
        <p:nvGraphicFramePr>
          <p:cNvPr id="14338" name="Object 2"/>
          <p:cNvGraphicFramePr>
            <a:graphicFrameLocks noChangeAspect="1"/>
          </p:cNvGraphicFramePr>
          <p:nvPr/>
        </p:nvGraphicFramePr>
        <p:xfrm>
          <a:off x="0" y="6126163"/>
          <a:ext cx="731838" cy="731837"/>
        </p:xfrm>
        <a:graphic>
          <a:graphicData uri="http://schemas.openxmlformats.org/presentationml/2006/ole">
            <mc:AlternateContent xmlns:mc="http://schemas.openxmlformats.org/markup-compatibility/2006">
              <mc:Choice xmlns:v="urn:schemas-microsoft-com:vml" Requires="v">
                <p:oleObj spid="_x0000_s22531" name="Picture" r:id="rId3" imgW="731520" imgH="731520" progId="Word.Picture.8">
                  <p:embed/>
                </p:oleObj>
              </mc:Choice>
              <mc:Fallback>
                <p:oleObj name="Picture" r:id="rId3" imgW="731520" imgH="731520" progId="Word.Picture.8">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126163"/>
                        <a:ext cx="731838" cy="731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p:cNvSpPr/>
          <p:nvPr/>
        </p:nvSpPr>
        <p:spPr>
          <a:xfrm>
            <a:off x="6858016" y="6357958"/>
            <a:ext cx="2285984" cy="50004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200" dirty="0" smtClean="0">
                <a:solidFill>
                  <a:srgbClr val="C00000"/>
                </a:solidFill>
              </a:rPr>
              <a:t>INSP 2011</a:t>
            </a:r>
            <a:endParaRPr lang="fr-FR" sz="1200" dirty="0">
              <a:solidFill>
                <a:srgbClr val="C00000"/>
              </a:solidFill>
            </a:endParaRPr>
          </a:p>
        </p:txBody>
      </p:sp>
      <p:sp>
        <p:nvSpPr>
          <p:cNvPr id="6" name="Rectangle 5"/>
          <p:cNvSpPr/>
          <p:nvPr/>
        </p:nvSpPr>
        <p:spPr>
          <a:xfrm rot="20739929">
            <a:off x="1487712" y="2213623"/>
            <a:ext cx="6429420" cy="707886"/>
          </a:xfrm>
          <a:prstGeom prst="rect">
            <a:avLst/>
          </a:prstGeom>
          <a:solidFill>
            <a:srgbClr val="FFFF00"/>
          </a:solidFill>
          <a:ln>
            <a:solidFill>
              <a:schemeClr val="accent2">
                <a:lumMod val="75000"/>
              </a:schemeClr>
            </a:solidFill>
          </a:ln>
        </p:spPr>
        <p:txBody>
          <a:bodyPr wrap="square">
            <a:spAutoFit/>
          </a:bodyPr>
          <a:lstStyle/>
          <a:p>
            <a:pPr algn="ctr"/>
            <a:r>
              <a:rPr lang="fr-FR" sz="2000" b="1" dirty="0" smtClean="0">
                <a:latin typeface="Verdana" pitchFamily="34" charset="0"/>
                <a:ea typeface="Verdana" pitchFamily="34" charset="0"/>
                <a:cs typeface="Verdana" pitchFamily="34" charset="0"/>
              </a:rPr>
              <a:t>Impact sur les nourrissons et les enfants</a:t>
            </a:r>
          </a:p>
          <a:p>
            <a:pPr algn="ctr"/>
            <a:r>
              <a:rPr lang="fr-FR" sz="2000" dirty="0" smtClean="0">
                <a:latin typeface="Verdana" pitchFamily="34" charset="0"/>
                <a:ea typeface="Verdana" pitchFamily="34" charset="0"/>
                <a:cs typeface="Verdana" pitchFamily="34" charset="0"/>
              </a:rPr>
              <a:t>maladies diarrhéiques ou malnutrition</a:t>
            </a:r>
            <a:endParaRPr lang="fr-FR" sz="2000" b="1" dirty="0">
              <a:latin typeface="Verdana" pitchFamily="34" charset="0"/>
              <a:ea typeface="Verdana" pitchFamily="34" charset="0"/>
              <a:cs typeface="Verdana" pitchFamily="34" charset="0"/>
            </a:endParaRPr>
          </a:p>
        </p:txBody>
      </p:sp>
      <p:pic>
        <p:nvPicPr>
          <p:cNvPr id="7" name="Picture 5" descr="P_assistant2"/>
          <p:cNvPicPr>
            <a:picLocks noChangeAspect="1" noChangeArrowheads="1"/>
          </p:cNvPicPr>
          <p:nvPr/>
        </p:nvPicPr>
        <p:blipFill>
          <a:blip r:embed="rId5"/>
          <a:srcRect/>
          <a:stretch>
            <a:fillRect/>
          </a:stretch>
        </p:blipFill>
        <p:spPr bwMode="auto">
          <a:xfrm>
            <a:off x="8143900" y="3857628"/>
            <a:ext cx="642942" cy="185738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1523</TotalTime>
  <Words>2156</Words>
  <Application>Microsoft Office PowerPoint</Application>
  <PresentationFormat>Affichage à l'écran (4:3)</PresentationFormat>
  <Paragraphs>328</Paragraphs>
  <Slides>52</Slides>
  <Notes>0</Notes>
  <HiddenSlides>0</HiddenSlides>
  <MMClips>0</MMClips>
  <ScaleCrop>false</ScaleCrop>
  <HeadingPairs>
    <vt:vector size="6" baseType="variant">
      <vt:variant>
        <vt:lpstr>Thème</vt:lpstr>
      </vt:variant>
      <vt:variant>
        <vt:i4>1</vt:i4>
      </vt:variant>
      <vt:variant>
        <vt:lpstr>Serveurs OLE incorporés</vt:lpstr>
      </vt:variant>
      <vt:variant>
        <vt:i4>2</vt:i4>
      </vt:variant>
      <vt:variant>
        <vt:lpstr>Titres des diapositives</vt:lpstr>
      </vt:variant>
      <vt:variant>
        <vt:i4>52</vt:i4>
      </vt:variant>
    </vt:vector>
  </HeadingPairs>
  <TitlesOfParts>
    <vt:vector size="55" baseType="lpstr">
      <vt:lpstr>Thème Office</vt:lpstr>
      <vt:lpstr>Picture</vt:lpstr>
      <vt:lpstr>Clip</vt:lpstr>
      <vt:lpstr>SYSTEME DE COLLECTE DES DONNÉES  SUR LES FEMMES VICTIMES DE VIOLENCE  AU NIVEAU DE LA WILAYA D’ORAN 2009 - 2010 </vt:lpstr>
      <vt:lpstr>Introduction</vt:lpstr>
      <vt:lpstr>Définition </vt:lpstr>
      <vt:lpstr>Définition types de violences</vt:lpstr>
      <vt:lpstr>Ampleur du problème</vt:lpstr>
      <vt:lpstr>Ampleur du problème</vt:lpstr>
      <vt:lpstr>Ampleur du problème</vt:lpstr>
      <vt:lpstr>Ampleur du problème</vt:lpstr>
      <vt:lpstr>Ampleur du problème</vt:lpstr>
      <vt:lpstr>Facteurs de risques</vt:lpstr>
      <vt:lpstr>Historique </vt:lpstr>
      <vt:lpstr>Historique </vt:lpstr>
      <vt:lpstr>Historique </vt:lpstr>
      <vt:lpstr>Historique </vt:lpstr>
      <vt:lpstr>Historique </vt:lpstr>
      <vt:lpstr>Historique </vt:lpstr>
      <vt:lpstr>Objectifs </vt:lpstr>
      <vt:lpstr> Méthodologie </vt:lpstr>
      <vt:lpstr> Matériels </vt:lpstr>
      <vt:lpstr> Matériels </vt:lpstr>
      <vt:lpstr> Méthodes</vt:lpstr>
      <vt:lpstr> Méthodes</vt:lpstr>
      <vt:lpstr> Méthodes</vt:lpstr>
      <vt:lpstr>Résultats</vt:lpstr>
      <vt:lpstr>Caractéristiques des femmes victimes d’agression</vt:lpstr>
      <vt:lpstr>Fig. 1: Répartition des victimes selon l’âge au moment de l’agression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Discussion </vt:lpstr>
      <vt:lpstr>Présentation PowerPoint</vt:lpstr>
      <vt:lpstr>Présentation PowerPoint</vt:lpstr>
      <vt:lpstr>Présentation PowerPoint</vt:lpstr>
      <vt:lpstr>Présentation PowerPoint</vt:lpstr>
      <vt:lpstr>Présentation PowerPoint</vt:lpstr>
      <vt:lpstr>Présentation PowerPoint</vt:lpstr>
      <vt:lpstr>Recommandations</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SYSTEME DE COLLECTE DES DONNEES  SUR LES FEMMES VICTIMES DE VIOLENCE  AU NIVEAU DE LA WILAYA D’ORAN</dc:title>
  <dc:creator>new technol computer</dc:creator>
  <cp:lastModifiedBy>client</cp:lastModifiedBy>
  <cp:revision>202</cp:revision>
  <dcterms:created xsi:type="dcterms:W3CDTF">2011-05-28T20:35:37Z</dcterms:created>
  <dcterms:modified xsi:type="dcterms:W3CDTF">2016-10-27T12:47:04Z</dcterms:modified>
</cp:coreProperties>
</file>